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4.jpeg"/><Relationship Id="rId13" Type="http://schemas.openxmlformats.org/officeDocument/2006/relationships/image" Target="../media/image12.png"/><Relationship Id="rId14"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5.png"/><Relationship Id="rId4" Type="http://schemas.openxmlformats.org/officeDocument/2006/relationships/image" Target="../media/image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7.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95" name="Freeform 4"/>
          <p:cNvSpPr/>
          <p:nvPr/>
        </p:nvSpPr>
        <p:spPr>
          <a:xfrm>
            <a:off x="-258547" y="7906215"/>
            <a:ext cx="18949304" cy="2380785"/>
          </a:xfrm>
          <a:prstGeom prst="rect">
            <a:avLst/>
          </a:prstGeom>
          <a:solidFill>
            <a:srgbClr val="FFFFFF"/>
          </a:solidFill>
          <a:ln w="12700">
            <a:miter lim="400000"/>
          </a:ln>
        </p:spPr>
        <p:txBody>
          <a:bodyPr lIns="45719" rIns="45719"/>
          <a:lstStyle/>
          <a:p>
            <a:pPr/>
          </a:p>
        </p:txBody>
      </p:sp>
      <p:grpSp>
        <p:nvGrpSpPr>
          <p:cNvPr id="98" name="Group 6"/>
          <p:cNvGrpSpPr/>
          <p:nvPr/>
        </p:nvGrpSpPr>
        <p:grpSpPr>
          <a:xfrm>
            <a:off x="10066614" y="6648091"/>
            <a:ext cx="8211862" cy="3638910"/>
            <a:chOff x="0" y="0"/>
            <a:chExt cx="8211860" cy="3638908"/>
          </a:xfrm>
        </p:grpSpPr>
        <p:sp>
          <p:nvSpPr>
            <p:cNvPr id="96" name="Freeform 7"/>
            <p:cNvSpPr/>
            <p:nvPr/>
          </p:nvSpPr>
          <p:spPr>
            <a:xfrm>
              <a:off x="-1" y="0"/>
              <a:ext cx="8211862" cy="3638909"/>
            </a:xfrm>
            <a:prstGeom prst="rect">
              <a:avLst/>
            </a:prstGeom>
            <a:gradFill flip="none" rotWithShape="1">
              <a:gsLst>
                <a:gs pos="0">
                  <a:srgbClr val="A8770D"/>
                </a:gs>
                <a:gs pos="100000">
                  <a:srgbClr val="FFA800"/>
                </a:gs>
              </a:gsLst>
              <a:lin ang="0" scaled="0"/>
            </a:gradFill>
            <a:ln w="12700" cap="flat">
              <a:noFill/>
              <a:miter lim="400000"/>
            </a:ln>
            <a:effectLst/>
          </p:spPr>
          <p:txBody>
            <a:bodyPr wrap="square" lIns="45719" tIns="45719" rIns="45719" bIns="45719" numCol="1" anchor="t">
              <a:noAutofit/>
            </a:bodyPr>
            <a:lstStyle/>
            <a:p>
              <a:pPr/>
            </a:p>
          </p:txBody>
        </p:sp>
        <p:sp>
          <p:nvSpPr>
            <p:cNvPr id="97" name="TextBox 8"/>
            <p:cNvSpPr txBox="1"/>
            <p:nvPr/>
          </p:nvSpPr>
          <p:spPr>
            <a:xfrm>
              <a:off x="0" y="777840"/>
              <a:ext cx="8211861" cy="183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lnSpc>
                  <a:spcPts val="4700"/>
                </a:lnSpc>
                <a:defRPr b="1" sz="3300">
                  <a:latin typeface="Canva Sans Bold"/>
                  <a:ea typeface="Canva Sans Bold"/>
                  <a:cs typeface="Canva Sans Bold"/>
                  <a:sym typeface="Canva Sans Bold"/>
                </a:defRPr>
              </a:pPr>
              <a:r>
                <a:t>FELIX KEVINSINGH T: 312321202016</a:t>
              </a:r>
            </a:p>
            <a:p>
              <a:pPr algn="ctr">
                <a:lnSpc>
                  <a:spcPts val="4700"/>
                </a:lnSpc>
                <a:defRPr b="1" sz="3300">
                  <a:latin typeface="Canva Sans Bold"/>
                  <a:ea typeface="Canva Sans Bold"/>
                  <a:cs typeface="Canva Sans Bold"/>
                  <a:sym typeface="Canva Sans Bold"/>
                </a:defRPr>
              </a:pPr>
              <a:r>
                <a:t>JAMES ROBIN RAJ P : 312321202022</a:t>
              </a:r>
            </a:p>
          </p:txBody>
        </p:sp>
      </p:grpSp>
      <p:sp>
        <p:nvSpPr>
          <p:cNvPr id="99" name="Freeform 9"/>
          <p:cNvSpPr/>
          <p:nvPr/>
        </p:nvSpPr>
        <p:spPr>
          <a:xfrm>
            <a:off x="16825483" y="1041391"/>
            <a:ext cx="433818" cy="250826"/>
          </a:xfrm>
          <a:prstGeom prst="rect">
            <a:avLst/>
          </a:prstGeom>
          <a:blipFill>
            <a:blip r:embed="rId3"/>
            <a:stretch>
              <a:fillRect/>
            </a:stretch>
          </a:blipFill>
          <a:ln w="12700">
            <a:miter lim="400000"/>
          </a:ln>
        </p:spPr>
        <p:txBody>
          <a:bodyPr lIns="45719" rIns="45719"/>
          <a:lstStyle/>
          <a:p>
            <a:pPr/>
          </a:p>
        </p:txBody>
      </p:sp>
      <p:sp>
        <p:nvSpPr>
          <p:cNvPr id="100" name="TextBox 10"/>
          <p:cNvSpPr txBox="1"/>
          <p:nvPr/>
        </p:nvSpPr>
        <p:spPr>
          <a:xfrm>
            <a:off x="0" y="1992166"/>
            <a:ext cx="18278476" cy="45539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2100"/>
              </a:lnSpc>
              <a:defRPr b="1" sz="8600">
                <a:solidFill>
                  <a:srgbClr val="FFB800"/>
                </a:solidFill>
                <a:latin typeface="Poppins Bold"/>
                <a:ea typeface="Poppins Bold"/>
                <a:cs typeface="Poppins Bold"/>
                <a:sym typeface="Poppins Bold"/>
              </a:defRPr>
            </a:lvl1pPr>
          </a:lstStyle>
          <a:p>
            <a:pPr/>
            <a:r>
              <a:t>AI-POWERED CONSTRUCTION SITE MONITORING AND SAFETY MANAGEMENT SYSTEM</a:t>
            </a:r>
          </a:p>
        </p:txBody>
      </p:sp>
      <p:sp>
        <p:nvSpPr>
          <p:cNvPr id="101" name="TextBox 11"/>
          <p:cNvSpPr txBox="1"/>
          <p:nvPr/>
        </p:nvSpPr>
        <p:spPr>
          <a:xfrm>
            <a:off x="1028699" y="8755295"/>
            <a:ext cx="5321395" cy="6624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5600"/>
              </a:lnSpc>
              <a:defRPr b="1" sz="3200">
                <a:solidFill>
                  <a:srgbClr val="001332"/>
                </a:solidFill>
                <a:latin typeface="Poppins Bold"/>
                <a:ea typeface="Poppins Bold"/>
                <a:cs typeface="Poppins Bold"/>
                <a:sym typeface="Poppins Bold"/>
              </a:defRPr>
            </a:lvl1pPr>
          </a:lstStyle>
          <a:p>
            <a:pPr/>
            <a:r>
              <a:t>TEAM GUIDE: Dr ANCY 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grpSp>
        <p:nvGrpSpPr>
          <p:cNvPr id="184" name="Group 2"/>
          <p:cNvGrpSpPr/>
          <p:nvPr/>
        </p:nvGrpSpPr>
        <p:grpSpPr>
          <a:xfrm>
            <a:off x="0" y="1621126"/>
            <a:ext cx="4190580" cy="3704173"/>
            <a:chOff x="0" y="0"/>
            <a:chExt cx="4190579" cy="3704171"/>
          </a:xfrm>
        </p:grpSpPr>
        <p:sp>
          <p:nvSpPr>
            <p:cNvPr id="180" name="Freeform 3"/>
            <p:cNvSpPr/>
            <p:nvPr/>
          </p:nvSpPr>
          <p:spPr>
            <a:xfrm>
              <a:off x="0" y="0"/>
              <a:ext cx="4190580" cy="3704172"/>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1" name="Freeform 4"/>
            <p:cNvSpPr/>
            <p:nvPr/>
          </p:nvSpPr>
          <p:spPr>
            <a:xfrm>
              <a:off x="305509" y="1060333"/>
              <a:ext cx="3266843" cy="2144708"/>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2" name="Freeform 5"/>
            <p:cNvSpPr/>
            <p:nvPr/>
          </p:nvSpPr>
          <p:spPr>
            <a:xfrm>
              <a:off x="285254" y="1413503"/>
              <a:ext cx="3591839" cy="998199"/>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3" name="TextBox 6"/>
            <p:cNvSpPr txBox="1"/>
            <p:nvPr/>
          </p:nvSpPr>
          <p:spPr>
            <a:xfrm>
              <a:off x="1049778" y="216662"/>
              <a:ext cx="1881885" cy="527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4300"/>
                </a:lnSpc>
                <a:defRPr b="1" sz="3100">
                  <a:latin typeface="Arial Unicode Bold"/>
                  <a:ea typeface="Arial Unicode Bold"/>
                  <a:cs typeface="Arial Unicode Bold"/>
                  <a:sym typeface="Arial Unicode Bold"/>
                </a:defRPr>
              </a:lvl1pPr>
            </a:lstStyle>
            <a:p>
              <a:pPr/>
              <a:r>
                <a:t>Front-End</a:t>
              </a:r>
            </a:p>
          </p:txBody>
        </p:sp>
      </p:grpSp>
      <p:grpSp>
        <p:nvGrpSpPr>
          <p:cNvPr id="191" name="Group 7"/>
          <p:cNvGrpSpPr/>
          <p:nvPr/>
        </p:nvGrpSpPr>
        <p:grpSpPr>
          <a:xfrm>
            <a:off x="13973435" y="6561693"/>
            <a:ext cx="4314565" cy="3725099"/>
            <a:chOff x="0" y="0"/>
            <a:chExt cx="4314564" cy="3725097"/>
          </a:xfrm>
        </p:grpSpPr>
        <p:sp>
          <p:nvSpPr>
            <p:cNvPr id="185" name="Freeform 8"/>
            <p:cNvSpPr/>
            <p:nvPr/>
          </p:nvSpPr>
          <p:spPr>
            <a:xfrm>
              <a:off x="-1" y="-1"/>
              <a:ext cx="4314566" cy="3725099"/>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6" name="Freeform 9"/>
            <p:cNvSpPr/>
            <p:nvPr/>
          </p:nvSpPr>
          <p:spPr>
            <a:xfrm>
              <a:off x="644446" y="1050343"/>
              <a:ext cx="1375423" cy="1215777"/>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7" name="Freeform 10"/>
            <p:cNvSpPr/>
            <p:nvPr/>
          </p:nvSpPr>
          <p:spPr>
            <a:xfrm>
              <a:off x="779618" y="2489526"/>
              <a:ext cx="1105251" cy="773676"/>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8" name="Freeform 11"/>
            <p:cNvSpPr/>
            <p:nvPr/>
          </p:nvSpPr>
          <p:spPr>
            <a:xfrm>
              <a:off x="2404004" y="1013084"/>
              <a:ext cx="1326301" cy="1326301"/>
            </a:xfrm>
            <a:prstGeom prst="rect">
              <a:avLst/>
            </a:prstGeom>
            <a:blipFill rotWithShape="1">
              <a:blip r:embed="rId8"/>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9" name="Freeform 12"/>
            <p:cNvSpPr/>
            <p:nvPr/>
          </p:nvSpPr>
          <p:spPr>
            <a:xfrm>
              <a:off x="2353015" y="2656443"/>
              <a:ext cx="1301740" cy="466663"/>
            </a:xfrm>
            <a:prstGeom prst="rect">
              <a:avLst/>
            </a:prstGeom>
            <a:blipFill rotWithShape="1">
              <a:blip r:embed="rId9"/>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90" name="TextBox 13"/>
            <p:cNvSpPr txBox="1"/>
            <p:nvPr/>
          </p:nvSpPr>
          <p:spPr>
            <a:xfrm>
              <a:off x="1399442" y="254240"/>
              <a:ext cx="1674872" cy="5274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4300"/>
                </a:lnSpc>
                <a:defRPr b="1" sz="3100">
                  <a:latin typeface="Arial Unicode Bold"/>
                  <a:ea typeface="Arial Unicode Bold"/>
                  <a:cs typeface="Arial Unicode Bold"/>
                  <a:sym typeface="Arial Unicode Bold"/>
                </a:defRPr>
              </a:lvl1pPr>
            </a:lstStyle>
            <a:p>
              <a:pPr/>
              <a:r>
                <a:t>Libraries</a:t>
              </a:r>
            </a:p>
          </p:txBody>
        </p:sp>
      </p:grpSp>
      <p:sp>
        <p:nvSpPr>
          <p:cNvPr id="192" name="TextBox 14"/>
          <p:cNvSpPr txBox="1"/>
          <p:nvPr/>
        </p:nvSpPr>
        <p:spPr>
          <a:xfrm>
            <a:off x="121938" y="238125"/>
            <a:ext cx="11307882" cy="12858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DEPENDENCIES</a:t>
            </a:r>
          </a:p>
        </p:txBody>
      </p:sp>
      <p:grpSp>
        <p:nvGrpSpPr>
          <p:cNvPr id="197" name="Group 15"/>
          <p:cNvGrpSpPr/>
          <p:nvPr/>
        </p:nvGrpSpPr>
        <p:grpSpPr>
          <a:xfrm>
            <a:off x="6769168" y="6561693"/>
            <a:ext cx="4090789" cy="3725308"/>
            <a:chOff x="0" y="0"/>
            <a:chExt cx="4090787" cy="3725307"/>
          </a:xfrm>
        </p:grpSpPr>
        <p:sp>
          <p:nvSpPr>
            <p:cNvPr id="193" name="Freeform 16"/>
            <p:cNvSpPr/>
            <p:nvPr/>
          </p:nvSpPr>
          <p:spPr>
            <a:xfrm>
              <a:off x="0" y="-1"/>
              <a:ext cx="4090788" cy="3725309"/>
            </a:xfrm>
            <a:prstGeom prst="rect">
              <a:avLst/>
            </a:prstGeom>
            <a:blipFill rotWithShape="1">
              <a:blip r:embed="rId10"/>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94" name="Freeform 17"/>
            <p:cNvSpPr/>
            <p:nvPr/>
          </p:nvSpPr>
          <p:spPr>
            <a:xfrm>
              <a:off x="2028194" y="1440043"/>
              <a:ext cx="1841704" cy="637791"/>
            </a:xfrm>
            <a:prstGeom prst="rect">
              <a:avLst/>
            </a:prstGeom>
            <a:blipFill rotWithShape="1">
              <a:blip r:embed="rId11"/>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95" name="Freeform 18"/>
            <p:cNvSpPr/>
            <p:nvPr/>
          </p:nvSpPr>
          <p:spPr>
            <a:xfrm>
              <a:off x="734475" y="2460704"/>
              <a:ext cx="2730300" cy="709449"/>
            </a:xfrm>
            <a:prstGeom prst="rect">
              <a:avLst/>
            </a:prstGeom>
            <a:blipFill rotWithShape="1">
              <a:blip r:embed="rId1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96" name="TextBox 19"/>
            <p:cNvSpPr txBox="1"/>
            <p:nvPr/>
          </p:nvSpPr>
          <p:spPr>
            <a:xfrm>
              <a:off x="1121730" y="425710"/>
              <a:ext cx="1845781" cy="464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800"/>
                </a:lnSpc>
                <a:defRPr b="1" sz="2700">
                  <a:latin typeface="Arial Unicode Bold"/>
                  <a:ea typeface="Arial Unicode Bold"/>
                  <a:cs typeface="Arial Unicode Bold"/>
                  <a:sym typeface="Arial Unicode Bold"/>
                </a:defRPr>
              </a:lvl1pPr>
            </a:lstStyle>
            <a:p>
              <a:pPr/>
              <a:r>
                <a:t>Framework</a:t>
              </a:r>
            </a:p>
          </p:txBody>
        </p:sp>
      </p:grpSp>
      <p:sp>
        <p:nvSpPr>
          <p:cNvPr id="198" name="Freeform 20"/>
          <p:cNvSpPr/>
          <p:nvPr/>
        </p:nvSpPr>
        <p:spPr>
          <a:xfrm>
            <a:off x="6769168" y="1599990"/>
            <a:ext cx="4090789" cy="3725309"/>
          </a:xfrm>
          <a:prstGeom prst="rect">
            <a:avLst/>
          </a:prstGeom>
          <a:blipFill>
            <a:blip r:embed="rId10"/>
            <a:stretch>
              <a:fillRect/>
            </a:stretch>
          </a:blipFill>
          <a:ln w="12700">
            <a:miter lim="400000"/>
          </a:ln>
        </p:spPr>
        <p:txBody>
          <a:bodyPr lIns="45719" rIns="45719"/>
          <a:lstStyle/>
          <a:p>
            <a:pPr/>
          </a:p>
        </p:txBody>
      </p:sp>
      <p:sp>
        <p:nvSpPr>
          <p:cNvPr id="199" name="Freeform 21"/>
          <p:cNvSpPr/>
          <p:nvPr/>
        </p:nvSpPr>
        <p:spPr>
          <a:xfrm>
            <a:off x="6911408" y="2945861"/>
            <a:ext cx="3352146" cy="1008408"/>
          </a:xfrm>
          <a:prstGeom prst="rect">
            <a:avLst/>
          </a:prstGeom>
          <a:blipFill>
            <a:blip r:embed="rId13"/>
            <a:stretch>
              <a:fillRect/>
            </a:stretch>
          </a:blipFill>
          <a:ln w="12700">
            <a:miter lim="400000"/>
          </a:ln>
        </p:spPr>
        <p:txBody>
          <a:bodyPr lIns="45719" rIns="45719"/>
          <a:lstStyle/>
          <a:p>
            <a:pPr/>
          </a:p>
        </p:txBody>
      </p:sp>
      <p:sp>
        <p:nvSpPr>
          <p:cNvPr id="200" name="Freeform 22"/>
          <p:cNvSpPr/>
          <p:nvPr/>
        </p:nvSpPr>
        <p:spPr>
          <a:xfrm>
            <a:off x="7016183" y="3954267"/>
            <a:ext cx="3418039" cy="910053"/>
          </a:xfrm>
          <a:prstGeom prst="rect">
            <a:avLst/>
          </a:prstGeom>
          <a:blipFill>
            <a:blip r:embed="rId14"/>
            <a:stretch>
              <a:fillRect/>
            </a:stretch>
          </a:blipFill>
          <a:ln w="12700">
            <a:miter lim="400000"/>
          </a:ln>
        </p:spPr>
        <p:txBody>
          <a:bodyPr lIns="45719" rIns="45719"/>
          <a:lstStyle/>
          <a:p>
            <a:pPr/>
          </a:p>
        </p:txBody>
      </p:sp>
      <p:sp>
        <p:nvSpPr>
          <p:cNvPr id="201" name="TextBox 23"/>
          <p:cNvSpPr txBox="1"/>
          <p:nvPr/>
        </p:nvSpPr>
        <p:spPr>
          <a:xfrm>
            <a:off x="7890898" y="2013796"/>
            <a:ext cx="1845781" cy="4649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800"/>
              </a:lnSpc>
              <a:defRPr b="1" sz="2700">
                <a:latin typeface="Arial Unicode Bold"/>
                <a:ea typeface="Arial Unicode Bold"/>
                <a:cs typeface="Arial Unicode Bold"/>
                <a:sym typeface="Arial Unicode Bold"/>
              </a:defRPr>
            </a:lvl1pPr>
          </a:lstStyle>
          <a:p>
            <a:pPr/>
            <a:r>
              <a:t>Framework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03"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204" name="Freeform 4"/>
          <p:cNvSpPr/>
          <p:nvPr/>
        </p:nvSpPr>
        <p:spPr>
          <a:xfrm>
            <a:off x="-488986" y="1759902"/>
            <a:ext cx="19265971" cy="5108646"/>
          </a:xfrm>
          <a:prstGeom prst="rect">
            <a:avLst/>
          </a:prstGeom>
          <a:blipFill>
            <a:blip r:embed="rId3"/>
            <a:stretch>
              <a:fillRect/>
            </a:stretch>
          </a:blipFill>
          <a:ln w="12700">
            <a:miter lim="400000"/>
          </a:ln>
        </p:spPr>
        <p:txBody>
          <a:bodyPr lIns="45719" rIns="45719"/>
          <a:lstStyle/>
          <a:p>
            <a:pPr/>
          </a:p>
        </p:txBody>
      </p:sp>
      <p:sp>
        <p:nvSpPr>
          <p:cNvPr id="205" name="TextBox 5"/>
          <p:cNvSpPr txBox="1"/>
          <p:nvPr/>
        </p:nvSpPr>
        <p:spPr>
          <a:xfrm>
            <a:off x="0" y="7093939"/>
            <a:ext cx="8720571" cy="26193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ADVANTAGES OF PROPOSED WORK</a:t>
            </a:r>
          </a:p>
        </p:txBody>
      </p:sp>
      <p:sp>
        <p:nvSpPr>
          <p:cNvPr id="206" name="Freeform 7"/>
          <p:cNvSpPr/>
          <p:nvPr/>
        </p:nvSpPr>
        <p:spPr>
          <a:xfrm>
            <a:off x="8720570" y="5330809"/>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207" name="TextBox 9"/>
          <p:cNvSpPr txBox="1"/>
          <p:nvPr/>
        </p:nvSpPr>
        <p:spPr>
          <a:xfrm>
            <a:off x="9078125" y="7068611"/>
            <a:ext cx="6571672" cy="695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82924" indent="-291462">
              <a:lnSpc>
                <a:spcPts val="6100"/>
              </a:lnSpc>
              <a:buSzPct val="100000"/>
              <a:buFont typeface="Arial"/>
              <a:buChar char="•"/>
              <a:defRPr b="1" spc="94" sz="2600">
                <a:solidFill>
                  <a:srgbClr val="001332"/>
                </a:solidFill>
                <a:latin typeface="Poppins Bold"/>
                <a:ea typeface="Poppins Bold"/>
                <a:cs typeface="Poppins Bold"/>
                <a:sym typeface="Poppins Bold"/>
              </a:defRPr>
            </a:pPr>
            <a:r>
              <a:t>Smart and Efficient Monitoring</a:t>
            </a:r>
          </a:p>
        </p:txBody>
      </p:sp>
      <p:sp>
        <p:nvSpPr>
          <p:cNvPr id="208" name="TextBox 10"/>
          <p:cNvSpPr txBox="1"/>
          <p:nvPr/>
        </p:nvSpPr>
        <p:spPr>
          <a:xfrm>
            <a:off x="9078125" y="6147306"/>
            <a:ext cx="7747358" cy="695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82924" indent="-291462">
              <a:lnSpc>
                <a:spcPts val="6100"/>
              </a:lnSpc>
              <a:buSzPct val="100000"/>
              <a:buFont typeface="Arial"/>
              <a:buChar char="•"/>
              <a:defRPr b="1" spc="94" sz="2600">
                <a:solidFill>
                  <a:srgbClr val="001332"/>
                </a:solidFill>
                <a:latin typeface="Poppins Bold"/>
                <a:ea typeface="Poppins Bold"/>
                <a:cs typeface="Poppins Bold"/>
                <a:sym typeface="Poppins Bold"/>
              </a:defRPr>
            </a:pPr>
            <a:r>
              <a:t>Enhanced Safety and Compliance</a:t>
            </a:r>
          </a:p>
        </p:txBody>
      </p:sp>
      <p:sp>
        <p:nvSpPr>
          <p:cNvPr id="209" name="TextBox 11"/>
          <p:cNvSpPr txBox="1"/>
          <p:nvPr/>
        </p:nvSpPr>
        <p:spPr>
          <a:xfrm>
            <a:off x="9078125" y="7979509"/>
            <a:ext cx="7747358" cy="695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82924" indent="-291462">
              <a:lnSpc>
                <a:spcPts val="6100"/>
              </a:lnSpc>
              <a:buSzPct val="100000"/>
              <a:buFont typeface="Arial"/>
              <a:buChar char="•"/>
              <a:defRPr b="1" spc="94" sz="2600">
                <a:solidFill>
                  <a:srgbClr val="001332"/>
                </a:solidFill>
                <a:latin typeface="Poppins Bold"/>
                <a:ea typeface="Poppins Bold"/>
                <a:cs typeface="Poppins Bold"/>
                <a:sym typeface="Poppins Bold"/>
              </a:defRPr>
            </a:pPr>
            <a:r>
              <a:t>Time-Saving Monitoring</a:t>
            </a:r>
          </a:p>
        </p:txBody>
      </p:sp>
      <p:sp>
        <p:nvSpPr>
          <p:cNvPr id="210" name="TextBox 12"/>
          <p:cNvSpPr txBox="1"/>
          <p:nvPr/>
        </p:nvSpPr>
        <p:spPr>
          <a:xfrm>
            <a:off x="9078125" y="8900259"/>
            <a:ext cx="7747358" cy="695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82924" indent="-291462">
              <a:lnSpc>
                <a:spcPts val="6100"/>
              </a:lnSpc>
              <a:buSzPct val="100000"/>
              <a:buFont typeface="Arial"/>
              <a:buChar char="•"/>
              <a:defRPr b="1" spc="94" sz="2600">
                <a:solidFill>
                  <a:srgbClr val="001332"/>
                </a:solidFill>
                <a:latin typeface="Poppins Bold"/>
                <a:ea typeface="Poppins Bold"/>
                <a:cs typeface="Poppins Bold"/>
                <a:sym typeface="Poppins Bold"/>
              </a:defRPr>
            </a:pPr>
            <a:r>
              <a:t>Interactive Site Insights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12"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213" name="Freeform 4"/>
          <p:cNvSpPr/>
          <p:nvPr/>
        </p:nvSpPr>
        <p:spPr>
          <a:xfrm>
            <a:off x="-122247" y="-1"/>
            <a:ext cx="18532495" cy="6779115"/>
          </a:xfrm>
          <a:prstGeom prst="rect">
            <a:avLst/>
          </a:prstGeom>
          <a:blipFill>
            <a:blip r:embed="rId3"/>
            <a:stretch>
              <a:fillRect/>
            </a:stretch>
          </a:blipFill>
          <a:ln w="12700">
            <a:miter lim="400000"/>
          </a:ln>
        </p:spPr>
        <p:txBody>
          <a:bodyPr lIns="45719" rIns="45719"/>
          <a:lstStyle/>
          <a:p>
            <a:pPr/>
          </a:p>
        </p:txBody>
      </p:sp>
      <p:sp>
        <p:nvSpPr>
          <p:cNvPr id="214" name="TextBox 5"/>
          <p:cNvSpPr txBox="1"/>
          <p:nvPr/>
        </p:nvSpPr>
        <p:spPr>
          <a:xfrm>
            <a:off x="0" y="7093939"/>
            <a:ext cx="8720571" cy="26193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0500"/>
              </a:lnSpc>
              <a:defRPr b="1" sz="7500">
                <a:solidFill>
                  <a:srgbClr val="FFB800"/>
                </a:solidFill>
                <a:latin typeface="Poppins Bold"/>
                <a:ea typeface="Poppins Bold"/>
                <a:cs typeface="Poppins Bold"/>
                <a:sym typeface="Poppins Bold"/>
              </a:defRPr>
            </a:pPr>
            <a:r>
              <a:t>BLOCK</a:t>
            </a:r>
          </a:p>
          <a:p>
            <a:pPr>
              <a:lnSpc>
                <a:spcPts val="10500"/>
              </a:lnSpc>
              <a:defRPr b="1" sz="7500">
                <a:solidFill>
                  <a:srgbClr val="FFB800"/>
                </a:solidFill>
                <a:latin typeface="Poppins Bold"/>
                <a:ea typeface="Poppins Bold"/>
                <a:cs typeface="Poppins Bold"/>
                <a:sym typeface="Poppins Bold"/>
              </a:defRPr>
            </a:pPr>
            <a:r>
              <a:t>DIAGRAM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16"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217" name="Freeform 3"/>
          <p:cNvSpPr/>
          <p:nvPr/>
        </p:nvSpPr>
        <p:spPr>
          <a:xfrm>
            <a:off x="2810721" y="-1"/>
            <a:ext cx="15477279" cy="7313016"/>
          </a:xfrm>
          <a:prstGeom prst="rect">
            <a:avLst/>
          </a:prstGeom>
          <a:blipFill>
            <a:blip r:embed="rId3"/>
            <a:stretch>
              <a:fillRect/>
            </a:stretch>
          </a:blipFill>
          <a:ln w="12700">
            <a:miter lim="400000"/>
          </a:ln>
        </p:spPr>
        <p:txBody>
          <a:bodyPr lIns="45719" rIns="45719"/>
          <a:lstStyle/>
          <a:p>
            <a:pPr/>
          </a:p>
        </p:txBody>
      </p:sp>
      <p:sp>
        <p:nvSpPr>
          <p:cNvPr id="218" name="Freeform 4"/>
          <p:cNvSpPr/>
          <p:nvPr/>
        </p:nvSpPr>
        <p:spPr>
          <a:xfrm>
            <a:off x="17042390" y="6187409"/>
            <a:ext cx="1689466" cy="1125606"/>
          </a:xfrm>
          <a:prstGeom prst="rect">
            <a:avLst/>
          </a:prstGeom>
          <a:blipFill>
            <a:blip r:embed="rId4"/>
            <a:stretch>
              <a:fillRect/>
            </a:stretch>
          </a:blipFill>
          <a:ln w="12700">
            <a:miter lim="400000"/>
          </a:ln>
        </p:spPr>
        <p:txBody>
          <a:bodyPr lIns="45719" rIns="45719"/>
          <a:lstStyle/>
          <a:p>
            <a:pPr/>
          </a:p>
        </p:txBody>
      </p:sp>
      <p:sp>
        <p:nvSpPr>
          <p:cNvPr id="219" name="TextBox 5"/>
          <p:cNvSpPr txBox="1"/>
          <p:nvPr/>
        </p:nvSpPr>
        <p:spPr>
          <a:xfrm>
            <a:off x="0" y="7093939"/>
            <a:ext cx="8720571" cy="26193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0500"/>
              </a:lnSpc>
              <a:defRPr b="1" sz="7500">
                <a:solidFill>
                  <a:srgbClr val="FFB800"/>
                </a:solidFill>
                <a:latin typeface="Poppins Bold"/>
                <a:ea typeface="Poppins Bold"/>
                <a:cs typeface="Poppins Bold"/>
                <a:sym typeface="Poppins Bold"/>
              </a:defRPr>
            </a:pPr>
            <a:r>
              <a:t>ARCHITECTURE</a:t>
            </a:r>
          </a:p>
          <a:p>
            <a:pPr>
              <a:lnSpc>
                <a:spcPts val="10500"/>
              </a:lnSpc>
              <a:defRPr b="1" sz="7500">
                <a:solidFill>
                  <a:srgbClr val="FFB800"/>
                </a:solidFill>
                <a:latin typeface="Poppins Bold"/>
                <a:ea typeface="Poppins Bold"/>
                <a:cs typeface="Poppins Bold"/>
                <a:sym typeface="Poppins Bold"/>
              </a:defRPr>
            </a:pPr>
            <a:r>
              <a:t>DIAGRAM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21"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222" name="Freeform 4"/>
          <p:cNvSpPr/>
          <p:nvPr/>
        </p:nvSpPr>
        <p:spPr>
          <a:xfrm>
            <a:off x="2882512" y="0"/>
            <a:ext cx="15405489" cy="8551265"/>
          </a:xfrm>
          <a:prstGeom prst="rect">
            <a:avLst/>
          </a:prstGeom>
          <a:blipFill>
            <a:blip r:embed="rId3"/>
            <a:stretch>
              <a:fillRect/>
            </a:stretch>
          </a:blipFill>
          <a:ln w="12700">
            <a:miter lim="400000"/>
          </a:ln>
        </p:spPr>
        <p:txBody>
          <a:bodyPr lIns="45719" rIns="45719"/>
          <a:lstStyle/>
          <a:p>
            <a:pPr/>
          </a:p>
        </p:txBody>
      </p:sp>
      <p:sp>
        <p:nvSpPr>
          <p:cNvPr id="223" name="TextBox 5"/>
          <p:cNvSpPr txBox="1"/>
          <p:nvPr/>
        </p:nvSpPr>
        <p:spPr>
          <a:xfrm>
            <a:off x="0" y="7093939"/>
            <a:ext cx="8720571" cy="26193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0500"/>
              </a:lnSpc>
              <a:defRPr b="1" sz="7500">
                <a:solidFill>
                  <a:srgbClr val="FFB800"/>
                </a:solidFill>
                <a:latin typeface="Poppins Bold"/>
                <a:ea typeface="Poppins Bold"/>
                <a:cs typeface="Poppins Bold"/>
                <a:sym typeface="Poppins Bold"/>
              </a:defRPr>
            </a:pPr>
            <a:r>
              <a:t>FLOW</a:t>
            </a:r>
          </a:p>
          <a:p>
            <a:pPr>
              <a:lnSpc>
                <a:spcPts val="10500"/>
              </a:lnSpc>
              <a:defRPr b="1" sz="7500">
                <a:solidFill>
                  <a:srgbClr val="FFB800"/>
                </a:solidFill>
                <a:latin typeface="Poppins Bold"/>
                <a:ea typeface="Poppins Bold"/>
                <a:cs typeface="Poppins Bold"/>
                <a:sym typeface="Poppins Bold"/>
              </a:defRPr>
            </a:pPr>
            <a:r>
              <a:t>DIAGRAM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25" name="TextBox 2"/>
          <p:cNvSpPr txBox="1"/>
          <p:nvPr/>
        </p:nvSpPr>
        <p:spPr>
          <a:xfrm>
            <a:off x="1107426" y="9124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LIST OF MODULES</a:t>
            </a:r>
          </a:p>
        </p:txBody>
      </p:sp>
      <p:sp>
        <p:nvSpPr>
          <p:cNvPr id="226" name="TextBox 3"/>
          <p:cNvSpPr txBox="1"/>
          <p:nvPr/>
        </p:nvSpPr>
        <p:spPr>
          <a:xfrm>
            <a:off x="1107426" y="1937447"/>
            <a:ext cx="12712152" cy="52461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300"/>
              </a:lnSpc>
              <a:defRPr sz="3600">
                <a:solidFill>
                  <a:srgbClr val="FFFFFF"/>
                </a:solidFill>
                <a:latin typeface="Times New Roman"/>
                <a:ea typeface="Times New Roman"/>
                <a:cs typeface="Times New Roman"/>
                <a:sym typeface="Times New Roman"/>
              </a:defRPr>
            </a:pPr>
            <a:r>
              <a:t>The modules are </a:t>
            </a:r>
          </a:p>
          <a:p>
            <a:pPr>
              <a:lnSpc>
                <a:spcPts val="3200"/>
              </a:lnSpc>
            </a:pPr>
          </a:p>
          <a:p>
            <a:pPr lvl="7" marL="4766309" indent="-595789">
              <a:lnSpc>
                <a:spcPts val="4300"/>
              </a:lnSpc>
              <a:buSzPct val="100000"/>
              <a:buFont typeface="Arial"/>
              <a:buChar char="•"/>
              <a:defRPr sz="3600">
                <a:solidFill>
                  <a:srgbClr val="FFFFFF"/>
                </a:solidFill>
                <a:latin typeface="Times New Roman"/>
                <a:ea typeface="Times New Roman"/>
                <a:cs typeface="Times New Roman"/>
                <a:sym typeface="Times New Roman"/>
              </a:defRPr>
            </a:pPr>
            <a:r>
              <a:t> Image Acquisition</a:t>
            </a:r>
          </a:p>
          <a:p>
            <a:pPr lvl="7" marL="4766309" indent="-595789">
              <a:lnSpc>
                <a:spcPts val="4300"/>
              </a:lnSpc>
              <a:buSzPct val="100000"/>
              <a:buFont typeface="Arial"/>
              <a:buChar char="•"/>
              <a:defRPr sz="3600">
                <a:solidFill>
                  <a:srgbClr val="FFFFFF"/>
                </a:solidFill>
                <a:latin typeface="Times New Roman"/>
                <a:ea typeface="Times New Roman"/>
                <a:cs typeface="Times New Roman"/>
                <a:sym typeface="Times New Roman"/>
              </a:defRPr>
            </a:pPr>
            <a:r>
              <a:t> Image Segmentation</a:t>
            </a:r>
          </a:p>
          <a:p>
            <a:pPr lvl="7" marL="4766309" indent="-595789">
              <a:lnSpc>
                <a:spcPts val="4300"/>
              </a:lnSpc>
              <a:buSzPct val="100000"/>
              <a:buFont typeface="Arial"/>
              <a:buChar char="•"/>
              <a:defRPr sz="3600">
                <a:solidFill>
                  <a:srgbClr val="FFFFFF"/>
                </a:solidFill>
                <a:latin typeface="Times New Roman"/>
                <a:ea typeface="Times New Roman"/>
                <a:cs typeface="Times New Roman"/>
                <a:sym typeface="Times New Roman"/>
              </a:defRPr>
            </a:pPr>
            <a:r>
              <a:t> Image Classification</a:t>
            </a:r>
          </a:p>
          <a:p>
            <a:pPr lvl="7" marL="446842" indent="2681047">
              <a:lnSpc>
                <a:spcPts val="3200"/>
              </a:lnSpc>
            </a:pPr>
          </a:p>
          <a:p>
            <a:pPr lvl="7" marL="446842" indent="2681047">
              <a:lnSpc>
                <a:spcPts val="3200"/>
              </a:lnSpc>
            </a:pPr>
          </a:p>
          <a:p>
            <a:pPr lvl="7" marL="446842" indent="2681047">
              <a:lnSpc>
                <a:spcPts val="3200"/>
              </a:lnSpc>
            </a:pPr>
          </a:p>
          <a:p>
            <a:pPr lvl="7" marL="446842" indent="2681047">
              <a:lnSpc>
                <a:spcPts val="3200"/>
              </a:lnSpc>
            </a:pPr>
          </a:p>
          <a:p>
            <a:pPr lvl="7" marL="446842" indent="2681047">
              <a:lnSpc>
                <a:spcPts val="3200"/>
              </a:lnSpc>
            </a:pPr>
          </a:p>
          <a:p>
            <a:pPr lvl="7" marL="695087" indent="4170521">
              <a:lnSpc>
                <a:spcPts val="5000"/>
              </a:lnSpc>
              <a:defRPr sz="4200">
                <a:solidFill>
                  <a:srgbClr val="FFFFFF"/>
                </a:solidFill>
                <a:latin typeface="Times New Roman"/>
                <a:ea typeface="Times New Roman"/>
                <a:cs typeface="Times New Roman"/>
                <a:sym typeface="Times New Roman"/>
              </a:defRPr>
            </a:pP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28"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IMAGE ACQUISITION</a:t>
            </a:r>
          </a:p>
        </p:txBody>
      </p:sp>
      <p:sp>
        <p:nvSpPr>
          <p:cNvPr id="229" name="TextBox 3"/>
          <p:cNvSpPr txBox="1"/>
          <p:nvPr/>
        </p:nvSpPr>
        <p:spPr>
          <a:xfrm>
            <a:off x="1107426" y="1975547"/>
            <a:ext cx="16766273" cy="82105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Real-time Data Capture:</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IP cameras continuously capture high-resolution images and video streams from the construction site.</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Enables real-time monitoring of worker activities, material usage, and safety compliance.</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Seamless Integration with AI Systems:</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Captured images are processed using AI-based models for object detection, facial recognition, and hazard identification.</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Ensures automated analysis and quick decision-making.</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Remote Accessibility and Storage:</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IP cameras transmit data over a network, allowing remote access and cloud-based storage.</a:t>
            </a:r>
          </a:p>
          <a:p>
            <a:pPr lvl="2" marL="1554480" indent="-518159">
              <a:lnSpc>
                <a:spcPts val="4300"/>
              </a:lnSpc>
              <a:buSzPct val="100000"/>
              <a:buFont typeface="Arial"/>
              <a:buChar char="⚬"/>
              <a:defRPr sz="3600">
                <a:solidFill>
                  <a:srgbClr val="FFFFFF"/>
                </a:solidFill>
                <a:latin typeface="Times New Roman"/>
                <a:ea typeface="Times New Roman"/>
                <a:cs typeface="Times New Roman"/>
                <a:sym typeface="Times New Roman"/>
              </a:defRPr>
            </a:pPr>
            <a:r>
              <a:t>Enables real-time surveillance and historical data analysis for improved site management.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31"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IMAGE SEGMENTATION</a:t>
            </a:r>
          </a:p>
        </p:txBody>
      </p:sp>
      <p:sp>
        <p:nvSpPr>
          <p:cNvPr id="232" name="TextBox 3"/>
          <p:cNvSpPr txBox="1"/>
          <p:nvPr/>
        </p:nvSpPr>
        <p:spPr>
          <a:xfrm>
            <a:off x="1107426" y="1975547"/>
            <a:ext cx="16766273" cy="6572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Real-time Data Capture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High-resolution IP cameras provide continuous image/video streams.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Supports instant monitoring of workers, materials, and safety measures.</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Seamless Integration with AI Systems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YOLO-based image segmentation enables fast, accurate detection of objects and hazards.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Automates analysis for quick, data-driven decisions.</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Remote Accessibility and Storage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Networked cameras enable remote viewing and cloud storage.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Facilitates real-time oversight and long-term data analysis for efficient management.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34"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Image Classification</a:t>
            </a:r>
          </a:p>
        </p:txBody>
      </p:sp>
      <p:sp>
        <p:nvSpPr>
          <p:cNvPr id="235" name="TextBox 3"/>
          <p:cNvSpPr txBox="1"/>
          <p:nvPr/>
        </p:nvSpPr>
        <p:spPr>
          <a:xfrm>
            <a:off x="1107426" y="1975547"/>
            <a:ext cx="16766273" cy="6572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Automated Recognition of Site Elements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Accurately classifies materials, machinery, and PPE (e.g., helmets, vests).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Reduces manual inspection time and human error.</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Improved Safety Compliance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Identifies non-compliance like missing safety gear or unauthorized personnel.</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Triggers alerts to ensure swift corrective actions.</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Enhanced Operational Efficiency</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Streamlines inventory checks and worker activity tracking through labeled data.</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Supports data-driven decisions for site optimization.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37"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Image Classification</a:t>
            </a:r>
          </a:p>
        </p:txBody>
      </p:sp>
      <p:sp>
        <p:nvSpPr>
          <p:cNvPr id="238" name="TextBox 3"/>
          <p:cNvSpPr txBox="1"/>
          <p:nvPr/>
        </p:nvSpPr>
        <p:spPr>
          <a:xfrm>
            <a:off x="1107426" y="1975547"/>
            <a:ext cx="16766273" cy="6572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Automated Recognition of Site Elements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Accurately classifies materials, machinery, and PPE (e.g., helmets, vests).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Reduces manual inspection time and human error.</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Improved Safety Compliance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Identifies non-compliance like missing safety gear or unauthorized personnel.</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Triggers alerts to ensure swift corrective actions.</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Enhanced Operational Efficiency</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Streamlines inventory checks and worker activity tracking through labeled data.</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Supports data-driven decisions for site optimization.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03"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104" name="Freeform 4"/>
          <p:cNvSpPr/>
          <p:nvPr/>
        </p:nvSpPr>
        <p:spPr>
          <a:xfrm>
            <a:off x="-4242697" y="4743537"/>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105" name="Freeform 7"/>
          <p:cNvSpPr/>
          <p:nvPr/>
        </p:nvSpPr>
        <p:spPr>
          <a:xfrm>
            <a:off x="1409700" y="2181746"/>
            <a:ext cx="6320865" cy="6141784"/>
          </a:xfrm>
          <a:prstGeom prst="rect">
            <a:avLst/>
          </a:prstGeom>
          <a:blipFill>
            <a:blip r:embed="rId3"/>
            <a:stretch>
              <a:fillRect/>
            </a:stretch>
          </a:blipFill>
          <a:ln w="12700">
            <a:miter lim="400000"/>
          </a:ln>
        </p:spPr>
        <p:txBody>
          <a:bodyPr lIns="45719" rIns="45719"/>
          <a:lstStyle/>
          <a:p>
            <a:pPr/>
          </a:p>
        </p:txBody>
      </p:sp>
      <p:sp>
        <p:nvSpPr>
          <p:cNvPr id="106" name="TextBox 8"/>
          <p:cNvSpPr txBox="1"/>
          <p:nvPr/>
        </p:nvSpPr>
        <p:spPr>
          <a:xfrm>
            <a:off x="10144003" y="2687650"/>
            <a:ext cx="5844416" cy="12858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ABSTRACT</a:t>
            </a:r>
          </a:p>
        </p:txBody>
      </p:sp>
      <p:sp>
        <p:nvSpPr>
          <p:cNvPr id="107" name="TextBox 9"/>
          <p:cNvSpPr txBox="1"/>
          <p:nvPr/>
        </p:nvSpPr>
        <p:spPr>
          <a:xfrm>
            <a:off x="7990624" y="4241126"/>
            <a:ext cx="9833248" cy="34264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400"/>
              </a:lnSpc>
              <a:defRPr sz="2000">
                <a:solidFill>
                  <a:srgbClr val="FFFFFF"/>
                </a:solidFill>
                <a:latin typeface="Poppins"/>
                <a:ea typeface="Poppins"/>
                <a:cs typeface="Poppins"/>
                <a:sym typeface="Poppins"/>
              </a:defRPr>
            </a:lvl1pPr>
          </a:lstStyle>
          <a:p>
            <a:pPr/>
            <a:r>
              <a:t>Computer vision enables real-time construction site monitoring by analyzing visual data to track progress, detect anomalies, and ensure safety compliance, thereby improving overall site management. Enhanced by deep learning, the system achieves high detection accuracy for construction activities, safety hazards, and unauthorized access, facilitating proactive safety enforcement and optimized workflow management. Additionally, it automates milestone tracking, monitors material and machinery usage, and ensures efficient resource allocation, ultimately reducing waste and enhancing decision-making across construction projects.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40"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PROJECT LAYOUT(NLP)</a:t>
            </a:r>
          </a:p>
        </p:txBody>
      </p:sp>
      <p:sp>
        <p:nvSpPr>
          <p:cNvPr id="241" name="TextBox 3"/>
          <p:cNvSpPr txBox="1"/>
          <p:nvPr/>
        </p:nvSpPr>
        <p:spPr>
          <a:xfrm>
            <a:off x="1107426" y="1975547"/>
            <a:ext cx="16766273" cy="76644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Setup Memory for LLM (Vector Database)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Load raw PDF(s)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Create Chunks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Create Vector Embeddings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Store embeddings in FAISS</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Connect Memory with LLM</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Setup LLM (Mistral with HuggingFace)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Connect LLM with FAISS</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Create chain</a:t>
            </a:r>
          </a:p>
          <a:p>
            <a:pPr lvl="1" marL="777240" indent="-388620">
              <a:lnSpc>
                <a:spcPts val="4300"/>
              </a:lnSpc>
              <a:buSzPct val="100000"/>
              <a:buFont typeface="Arial"/>
              <a:buChar char="•"/>
              <a:defRPr sz="3600">
                <a:solidFill>
                  <a:srgbClr val="FFB800"/>
                </a:solidFill>
                <a:latin typeface="Poppins"/>
                <a:ea typeface="Poppins"/>
                <a:cs typeface="Poppins"/>
                <a:sym typeface="Poppins"/>
              </a:defRPr>
            </a:pPr>
            <a:r>
              <a:t>Setup UI for the Chatbot</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Chatbot with Streamlit</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Load Vector store (FAISS) in cache</a:t>
            </a:r>
          </a:p>
          <a:p>
            <a:pPr lvl="2" marL="1554480" indent="-518159">
              <a:lnSpc>
                <a:spcPts val="4300"/>
              </a:lnSpc>
              <a:buSzPct val="100000"/>
              <a:buFont typeface="Arial"/>
              <a:buChar char="⚬"/>
              <a:defRPr sz="3600">
                <a:solidFill>
                  <a:srgbClr val="FFFFFF"/>
                </a:solidFill>
                <a:latin typeface="Poppins"/>
                <a:ea typeface="Poppins"/>
                <a:cs typeface="Poppins"/>
                <a:sym typeface="Poppins"/>
              </a:defRPr>
            </a:pPr>
            <a:r>
              <a:t>Retrieval Augmented Generation–RAG</a:t>
            </a:r>
          </a:p>
        </p:txBody>
      </p:sp>
      <p:sp>
        <p:nvSpPr>
          <p:cNvPr id="242" name="TextBox 4"/>
          <p:cNvSpPr txBox="1"/>
          <p:nvPr/>
        </p:nvSpPr>
        <p:spPr>
          <a:xfrm>
            <a:off x="1107426" y="9662222"/>
            <a:ext cx="16766273" cy="3922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200"/>
              </a:lnSpc>
              <a:defRPr sz="2300">
                <a:solidFill>
                  <a:srgbClr val="FFB800"/>
                </a:solidFill>
                <a:latin typeface="Arial Unicode"/>
                <a:ea typeface="Arial Unicode"/>
                <a:cs typeface="Arial Unicode"/>
                <a:sym typeface="Arial Unicode"/>
              </a:defRPr>
            </a:lvl1pPr>
          </a:lstStyle>
          <a:p>
            <a:pPr/>
            <a:r>
              <a:t>Create chain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44" name="Freeform 3"/>
          <p:cNvSpPr/>
          <p:nvPr/>
        </p:nvSpPr>
        <p:spPr>
          <a:xfrm>
            <a:off x="704383" y="873222"/>
            <a:ext cx="2073783" cy="2073785"/>
          </a:xfrm>
          <a:prstGeom prst="ellipse">
            <a:avLst/>
          </a:prstGeom>
          <a:blipFill>
            <a:blip r:embed="rId2"/>
            <a:stretch>
              <a:fillRect/>
            </a:stretch>
          </a:blipFill>
          <a:ln w="12700">
            <a:miter lim="400000"/>
          </a:ln>
        </p:spPr>
        <p:txBody>
          <a:bodyPr lIns="45719" rIns="45719"/>
          <a:lstStyle/>
          <a:p>
            <a:pPr/>
          </a:p>
        </p:txBody>
      </p:sp>
      <p:sp>
        <p:nvSpPr>
          <p:cNvPr id="245" name="Freeform 5"/>
          <p:cNvSpPr/>
          <p:nvPr/>
        </p:nvSpPr>
        <p:spPr>
          <a:xfrm>
            <a:off x="5176885" y="949422"/>
            <a:ext cx="1997583" cy="1997585"/>
          </a:xfrm>
          <a:prstGeom prst="ellipse">
            <a:avLst/>
          </a:prstGeom>
          <a:blipFill>
            <a:blip r:embed="rId3"/>
            <a:stretch>
              <a:fillRect/>
            </a:stretch>
          </a:blipFill>
          <a:ln w="12700">
            <a:miter lim="400000"/>
          </a:ln>
        </p:spPr>
        <p:txBody>
          <a:bodyPr lIns="45719" rIns="45719"/>
          <a:lstStyle/>
          <a:p>
            <a:pPr/>
          </a:p>
        </p:txBody>
      </p:sp>
      <p:sp>
        <p:nvSpPr>
          <p:cNvPr id="246" name="Freeform 7"/>
          <p:cNvSpPr/>
          <p:nvPr/>
        </p:nvSpPr>
        <p:spPr>
          <a:xfrm>
            <a:off x="10157783" y="873222"/>
            <a:ext cx="2073784" cy="2073785"/>
          </a:xfrm>
          <a:prstGeom prst="ellipse">
            <a:avLst/>
          </a:prstGeom>
          <a:blipFill>
            <a:blip r:embed="rId4"/>
            <a:stretch>
              <a:fillRect/>
            </a:stretch>
          </a:blipFill>
          <a:ln w="12700">
            <a:miter lim="400000"/>
          </a:ln>
        </p:spPr>
        <p:txBody>
          <a:bodyPr lIns="45719" rIns="45719"/>
          <a:lstStyle/>
          <a:p>
            <a:pPr/>
          </a:p>
        </p:txBody>
      </p:sp>
      <p:sp>
        <p:nvSpPr>
          <p:cNvPr id="247" name="Freeform 9"/>
          <p:cNvSpPr/>
          <p:nvPr/>
        </p:nvSpPr>
        <p:spPr>
          <a:xfrm>
            <a:off x="14760759" y="873222"/>
            <a:ext cx="2169033" cy="2169035"/>
          </a:xfrm>
          <a:prstGeom prst="ellipse">
            <a:avLst/>
          </a:prstGeom>
          <a:blipFill>
            <a:blip r:embed="rId5"/>
            <a:stretch>
              <a:fillRect/>
            </a:stretch>
          </a:blipFill>
          <a:ln w="12700">
            <a:miter lim="400000"/>
          </a:ln>
        </p:spPr>
        <p:txBody>
          <a:bodyPr lIns="45719" rIns="45719"/>
          <a:lstStyle/>
          <a:p>
            <a:pPr/>
          </a:p>
        </p:txBody>
      </p:sp>
      <p:sp>
        <p:nvSpPr>
          <p:cNvPr id="248" name="Freeform 11"/>
          <p:cNvSpPr/>
          <p:nvPr/>
        </p:nvSpPr>
        <p:spPr>
          <a:xfrm>
            <a:off x="1008202" y="4209563"/>
            <a:ext cx="2073783" cy="2073785"/>
          </a:xfrm>
          <a:prstGeom prst="ellipse">
            <a:avLst/>
          </a:prstGeom>
          <a:blipFill>
            <a:blip r:embed="rId6"/>
            <a:stretch>
              <a:fillRect/>
            </a:stretch>
          </a:blipFill>
          <a:ln w="12700">
            <a:miter lim="400000"/>
          </a:ln>
        </p:spPr>
        <p:txBody>
          <a:bodyPr lIns="45719" rIns="45719"/>
          <a:lstStyle/>
          <a:p>
            <a:pPr/>
          </a:p>
        </p:txBody>
      </p:sp>
      <p:sp>
        <p:nvSpPr>
          <p:cNvPr id="249" name="Freeform 13"/>
          <p:cNvSpPr/>
          <p:nvPr/>
        </p:nvSpPr>
        <p:spPr>
          <a:xfrm>
            <a:off x="7531959" y="4150443"/>
            <a:ext cx="2073784" cy="2073784"/>
          </a:xfrm>
          <a:prstGeom prst="ellipse">
            <a:avLst/>
          </a:prstGeom>
          <a:blipFill>
            <a:blip r:embed="rId7"/>
            <a:stretch>
              <a:fillRect/>
            </a:stretch>
          </a:blipFill>
          <a:ln w="12700">
            <a:miter lim="400000"/>
          </a:ln>
        </p:spPr>
        <p:txBody>
          <a:bodyPr lIns="45719" rIns="45719"/>
          <a:lstStyle/>
          <a:p>
            <a:pPr/>
          </a:p>
        </p:txBody>
      </p:sp>
      <p:sp>
        <p:nvSpPr>
          <p:cNvPr id="250" name="Freeform 15"/>
          <p:cNvSpPr/>
          <p:nvPr/>
        </p:nvSpPr>
        <p:spPr>
          <a:xfrm>
            <a:off x="14031915" y="4150443"/>
            <a:ext cx="2073784" cy="2073784"/>
          </a:xfrm>
          <a:prstGeom prst="ellipse">
            <a:avLst/>
          </a:prstGeom>
          <a:blipFill>
            <a:blip r:embed="rId8"/>
            <a:stretch>
              <a:fillRect/>
            </a:stretch>
          </a:blipFill>
          <a:ln w="12700">
            <a:miter lim="400000"/>
          </a:ln>
        </p:spPr>
        <p:txBody>
          <a:bodyPr lIns="45719" rIns="45719"/>
          <a:lstStyle/>
          <a:p>
            <a:pPr/>
          </a:p>
        </p:txBody>
      </p:sp>
      <p:sp>
        <p:nvSpPr>
          <p:cNvPr id="251" name="Freeform 17"/>
          <p:cNvSpPr/>
          <p:nvPr/>
        </p:nvSpPr>
        <p:spPr>
          <a:xfrm>
            <a:off x="2249614" y="7394315"/>
            <a:ext cx="2212277" cy="2212277"/>
          </a:xfrm>
          <a:prstGeom prst="ellipse">
            <a:avLst/>
          </a:prstGeom>
          <a:blipFill>
            <a:blip r:embed="rId9"/>
            <a:stretch>
              <a:fillRect/>
            </a:stretch>
          </a:blipFill>
          <a:ln w="12700">
            <a:miter lim="400000"/>
          </a:ln>
        </p:spPr>
        <p:txBody>
          <a:bodyPr lIns="45719" rIns="45719"/>
          <a:lstStyle/>
          <a:p>
            <a:pPr/>
          </a:p>
        </p:txBody>
      </p:sp>
      <p:sp>
        <p:nvSpPr>
          <p:cNvPr id="252" name="Freeform 19"/>
          <p:cNvSpPr/>
          <p:nvPr/>
        </p:nvSpPr>
        <p:spPr>
          <a:xfrm>
            <a:off x="9068113" y="7314656"/>
            <a:ext cx="2212278" cy="2212277"/>
          </a:xfrm>
          <a:prstGeom prst="ellipse">
            <a:avLst/>
          </a:prstGeom>
          <a:blipFill>
            <a:blip r:embed="rId10"/>
            <a:stretch>
              <a:fillRect/>
            </a:stretch>
          </a:blipFill>
          <a:ln w="12700">
            <a:miter lim="400000"/>
          </a:ln>
        </p:spPr>
        <p:txBody>
          <a:bodyPr lIns="45719" rIns="45719"/>
          <a:lstStyle/>
          <a:p>
            <a:pPr/>
          </a:p>
        </p:txBody>
      </p:sp>
      <p:sp>
        <p:nvSpPr>
          <p:cNvPr id="253" name="Freeform 21"/>
          <p:cNvSpPr/>
          <p:nvPr/>
        </p:nvSpPr>
        <p:spPr>
          <a:xfrm>
            <a:off x="15594015" y="7314656"/>
            <a:ext cx="2212278" cy="2212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2" y="21600"/>
                  <a:pt x="21596" y="16768"/>
                  <a:pt x="21600" y="10807"/>
                </a:cubicBezTo>
                <a:lnTo>
                  <a:pt x="21600" y="10797"/>
                </a:lnTo>
                <a:cubicBezTo>
                  <a:pt x="21599" y="4834"/>
                  <a:pt x="16764" y="0"/>
                  <a:pt x="10800" y="0"/>
                </a:cubicBezTo>
                <a:close/>
              </a:path>
            </a:pathLst>
          </a:custGeom>
          <a:blipFill>
            <a:blip r:embed="rId11"/>
            <a:stretch>
              <a:fillRect/>
            </a:stretch>
          </a:blipFill>
          <a:ln w="12700">
            <a:miter lim="400000"/>
          </a:ln>
        </p:spPr>
        <p:txBody>
          <a:bodyPr lIns="45719" rIns="45719"/>
          <a:lstStyle/>
          <a:p>
            <a:pPr/>
          </a:p>
        </p:txBody>
      </p:sp>
      <p:sp>
        <p:nvSpPr>
          <p:cNvPr id="254" name="TextBox 22"/>
          <p:cNvSpPr txBox="1"/>
          <p:nvPr/>
        </p:nvSpPr>
        <p:spPr>
          <a:xfrm>
            <a:off x="332793" y="397087"/>
            <a:ext cx="2116781" cy="3922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200"/>
              </a:lnSpc>
              <a:defRPr b="1" sz="2300">
                <a:solidFill>
                  <a:srgbClr val="FFB800"/>
                </a:solidFill>
                <a:latin typeface="Arial Unicode Bold"/>
                <a:ea typeface="Arial Unicode Bold"/>
                <a:cs typeface="Arial Unicode Bold"/>
                <a:sym typeface="Arial Unicode Bold"/>
              </a:defRPr>
            </a:lvl1pPr>
          </a:lstStyle>
          <a:p>
            <a:pPr/>
            <a:r>
              <a:t> Target Market:</a:t>
            </a:r>
          </a:p>
        </p:txBody>
      </p:sp>
      <p:sp>
        <p:nvSpPr>
          <p:cNvPr id="255" name="TextBox 23"/>
          <p:cNvSpPr txBox="1"/>
          <p:nvPr/>
        </p:nvSpPr>
        <p:spPr>
          <a:xfrm>
            <a:off x="142722" y="2996575"/>
            <a:ext cx="3232892" cy="12050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200"/>
              </a:lnSpc>
              <a:defRPr sz="2300">
                <a:solidFill>
                  <a:srgbClr val="FFFFFF"/>
                </a:solidFill>
                <a:latin typeface="Arial Unicode"/>
                <a:ea typeface="Arial Unicode"/>
                <a:cs typeface="Arial Unicode"/>
                <a:sym typeface="Arial Unicode"/>
              </a:defRPr>
            </a:pPr>
            <a:r>
              <a:t>Large and medium-sized construction</a:t>
            </a:r>
          </a:p>
          <a:p>
            <a:pPr>
              <a:lnSpc>
                <a:spcPts val="3200"/>
              </a:lnSpc>
              <a:defRPr b="1" sz="2300">
                <a:solidFill>
                  <a:srgbClr val="00FFD2"/>
                </a:solidFill>
                <a:latin typeface="Arial Unicode Bold"/>
                <a:ea typeface="Arial Unicode Bold"/>
                <a:cs typeface="Arial Unicode Bold"/>
                <a:sym typeface="Arial Unicode Bold"/>
              </a:defRPr>
            </a:pPr>
            <a:r>
              <a:t> </a:t>
            </a:r>
            <a:r>
              <a:rPr>
                <a:solidFill>
                  <a:srgbClr val="FFB800"/>
                </a:solidFill>
              </a:rPr>
              <a:t>Revenue Streams:</a:t>
            </a:r>
          </a:p>
        </p:txBody>
      </p:sp>
      <p:sp>
        <p:nvSpPr>
          <p:cNvPr id="256" name="TextBox 24"/>
          <p:cNvSpPr txBox="1"/>
          <p:nvPr/>
        </p:nvSpPr>
        <p:spPr>
          <a:xfrm>
            <a:off x="272806" y="6207109"/>
            <a:ext cx="3906193" cy="10628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200"/>
              </a:lnSpc>
              <a:defRPr sz="2300">
                <a:solidFill>
                  <a:srgbClr val="FFFFFF"/>
                </a:solidFill>
                <a:latin typeface="Arial Unicode"/>
                <a:ea typeface="Arial Unicode"/>
                <a:cs typeface="Arial Unicode"/>
                <a:sym typeface="Arial Unicode"/>
              </a:defRPr>
            </a:pPr>
            <a:r>
              <a:t>Subscription-based pricing for construction companies.</a:t>
            </a:r>
          </a:p>
          <a:p>
            <a:pPr>
              <a:lnSpc>
                <a:spcPts val="1800"/>
              </a:lnSpc>
              <a:defRPr b="1" sz="2300">
                <a:solidFill>
                  <a:srgbClr val="FFB800"/>
                </a:solidFill>
                <a:latin typeface="Arial Unicode Bold"/>
                <a:ea typeface="Arial Unicode Bold"/>
                <a:cs typeface="Arial Unicode Bold"/>
                <a:sym typeface="Arial Unicode Bold"/>
              </a:defRPr>
            </a:pPr>
            <a:r>
              <a:t>Marketing Strategy:</a:t>
            </a:r>
          </a:p>
        </p:txBody>
      </p:sp>
      <p:sp>
        <p:nvSpPr>
          <p:cNvPr id="257" name="TextBox 25"/>
          <p:cNvSpPr txBox="1"/>
          <p:nvPr/>
        </p:nvSpPr>
        <p:spPr>
          <a:xfrm>
            <a:off x="580291" y="9541658"/>
            <a:ext cx="5875517" cy="6386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500"/>
              </a:lnSpc>
              <a:defRPr sz="2300">
                <a:solidFill>
                  <a:srgbClr val="FFFFFF"/>
                </a:solidFill>
                <a:latin typeface="Arial Unicode"/>
                <a:ea typeface="Arial Unicode"/>
                <a:cs typeface="Arial Unicode"/>
                <a:sym typeface="Arial Unicode"/>
              </a:defRPr>
            </a:lvl1pPr>
          </a:lstStyle>
          <a:p>
            <a:pPr/>
            <a:r>
              <a:t>Establish partnerships with local construction companies and colleges.</a:t>
            </a:r>
          </a:p>
        </p:txBody>
      </p:sp>
      <p:sp>
        <p:nvSpPr>
          <p:cNvPr id="258" name="TextBox 26"/>
          <p:cNvSpPr txBox="1"/>
          <p:nvPr/>
        </p:nvSpPr>
        <p:spPr>
          <a:xfrm>
            <a:off x="4215679" y="2977525"/>
            <a:ext cx="4251209" cy="7986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200"/>
              </a:lnSpc>
              <a:defRPr sz="2300">
                <a:solidFill>
                  <a:srgbClr val="FFFFFF"/>
                </a:solidFill>
                <a:latin typeface="Arial Unicode"/>
                <a:ea typeface="Arial Unicode"/>
                <a:cs typeface="Arial Unicode"/>
                <a:sym typeface="Arial Unicode"/>
              </a:defRPr>
            </a:lvl1pPr>
          </a:lstStyle>
          <a:p>
            <a:pPr/>
            <a:r>
              <a:t>Local government and municipal construction projects.</a:t>
            </a:r>
          </a:p>
        </p:txBody>
      </p:sp>
      <p:sp>
        <p:nvSpPr>
          <p:cNvPr id="259" name="TextBox 27"/>
          <p:cNvSpPr txBox="1"/>
          <p:nvPr/>
        </p:nvSpPr>
        <p:spPr>
          <a:xfrm>
            <a:off x="6399495" y="6235684"/>
            <a:ext cx="4792305" cy="7986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200"/>
              </a:lnSpc>
              <a:defRPr sz="2300">
                <a:solidFill>
                  <a:srgbClr val="FFFFFF"/>
                </a:solidFill>
                <a:latin typeface="Arial Unicode"/>
                <a:ea typeface="Arial Unicode"/>
                <a:cs typeface="Arial Unicode"/>
                <a:sym typeface="Arial Unicode"/>
              </a:defRPr>
            </a:lvl1pPr>
          </a:lstStyle>
          <a:p>
            <a:pPr/>
            <a:r>
              <a:t>Project-specific packages for college campuses and government projects.</a:t>
            </a:r>
          </a:p>
        </p:txBody>
      </p:sp>
      <p:sp>
        <p:nvSpPr>
          <p:cNvPr id="260" name="TextBox 28"/>
          <p:cNvSpPr txBox="1"/>
          <p:nvPr/>
        </p:nvSpPr>
        <p:spPr>
          <a:xfrm>
            <a:off x="9250642" y="2996575"/>
            <a:ext cx="4021104" cy="7986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200"/>
              </a:lnSpc>
              <a:defRPr sz="2300">
                <a:solidFill>
                  <a:srgbClr val="FFFFFF"/>
                </a:solidFill>
                <a:latin typeface="Arial Unicode"/>
                <a:ea typeface="Arial Unicode"/>
                <a:cs typeface="Arial Unicode"/>
                <a:sym typeface="Arial Unicode"/>
              </a:defRPr>
            </a:lvl1pPr>
          </a:lstStyle>
          <a:p>
            <a:pPr/>
            <a:r>
              <a:t>College/School campuses with ongoing construction projects.</a:t>
            </a:r>
          </a:p>
        </p:txBody>
      </p:sp>
      <p:sp>
        <p:nvSpPr>
          <p:cNvPr id="261" name="TextBox 29"/>
          <p:cNvSpPr txBox="1"/>
          <p:nvPr/>
        </p:nvSpPr>
        <p:spPr>
          <a:xfrm>
            <a:off x="12933196" y="6207109"/>
            <a:ext cx="4431574" cy="7986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200"/>
              </a:lnSpc>
              <a:defRPr sz="2300">
                <a:solidFill>
                  <a:srgbClr val="FFFFFF"/>
                </a:solidFill>
                <a:latin typeface="Arial Unicode"/>
                <a:ea typeface="Arial Unicode"/>
                <a:cs typeface="Arial Unicode"/>
                <a:sym typeface="Arial Unicode"/>
              </a:defRPr>
            </a:lvl1pPr>
          </a:lstStyle>
          <a:p>
            <a:pPr/>
            <a:r>
              <a:t>Additional revenue from hardware sales and installation services.</a:t>
            </a:r>
          </a:p>
        </p:txBody>
      </p:sp>
      <p:sp>
        <p:nvSpPr>
          <p:cNvPr id="262" name="TextBox 30"/>
          <p:cNvSpPr txBox="1"/>
          <p:nvPr/>
        </p:nvSpPr>
        <p:spPr>
          <a:xfrm>
            <a:off x="7885051" y="9455933"/>
            <a:ext cx="10225490" cy="7986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200"/>
              </a:lnSpc>
              <a:defRPr sz="2300">
                <a:solidFill>
                  <a:srgbClr val="FFFFFF"/>
                </a:solidFill>
                <a:latin typeface="Arial Unicode"/>
                <a:ea typeface="Arial Unicode"/>
                <a:cs typeface="Arial Unicode"/>
                <a:sym typeface="Arial Unicode"/>
              </a:defRPr>
            </a:lvl1pPr>
          </a:lstStyle>
          <a:p>
            <a:pPr/>
            <a:r>
              <a:t>Participate in local construction industry events, trade shows, and engage with our audience through social media platforms.</a:t>
            </a:r>
          </a:p>
        </p:txBody>
      </p:sp>
      <p:sp>
        <p:nvSpPr>
          <p:cNvPr id="263" name="TextBox 31"/>
          <p:cNvSpPr txBox="1"/>
          <p:nvPr/>
        </p:nvSpPr>
        <p:spPr>
          <a:xfrm>
            <a:off x="13963888" y="3182311"/>
            <a:ext cx="4185323" cy="3922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200"/>
              </a:lnSpc>
              <a:defRPr sz="2300">
                <a:solidFill>
                  <a:srgbClr val="FFFFFF"/>
                </a:solidFill>
                <a:latin typeface="Arial Unicode"/>
                <a:ea typeface="Arial Unicode"/>
                <a:cs typeface="Arial Unicode"/>
                <a:sym typeface="Arial Unicode"/>
              </a:defRPr>
            </a:lvl1pPr>
          </a:lstStyle>
          <a:p>
            <a:pPr/>
            <a:r>
              <a:t>Ongoing metro projects in India.</a:t>
            </a:r>
          </a:p>
        </p:txBody>
      </p:sp>
      <p:sp>
        <p:nvSpPr>
          <p:cNvPr id="264" name="TextBox 32"/>
          <p:cNvSpPr txBox="1"/>
          <p:nvPr/>
        </p:nvSpPr>
        <p:spPr>
          <a:xfrm>
            <a:off x="58006" y="-26909"/>
            <a:ext cx="2100236" cy="3922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200"/>
              </a:lnSpc>
              <a:defRPr b="1" i="1" sz="2300">
                <a:solidFill>
                  <a:srgbClr val="FFB800"/>
                </a:solidFill>
                <a:latin typeface="Arimo Bold Italics"/>
                <a:ea typeface="Arimo Bold Italics"/>
                <a:cs typeface="Arimo Bold Italics"/>
                <a:sym typeface="Arimo Bold Italics"/>
              </a:defRPr>
            </a:lvl1pPr>
          </a:lstStyle>
          <a:p>
            <a:pPr/>
            <a:r>
              <a:t>Business plan: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66"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267" name="TextBox 3"/>
          <p:cNvSpPr txBox="1"/>
          <p:nvPr/>
        </p:nvSpPr>
        <p:spPr>
          <a:xfrm>
            <a:off x="26939" y="1521140"/>
            <a:ext cx="10958346" cy="26193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FUTURE ENHANCEMENT</a:t>
            </a:r>
          </a:p>
        </p:txBody>
      </p:sp>
      <p:sp>
        <p:nvSpPr>
          <p:cNvPr id="268" name="TextBox 4"/>
          <p:cNvSpPr txBox="1"/>
          <p:nvPr/>
        </p:nvSpPr>
        <p:spPr>
          <a:xfrm>
            <a:off x="1898832" y="4388165"/>
            <a:ext cx="7214559" cy="18469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FFFFFF"/>
                </a:solidFill>
                <a:latin typeface="Poppins"/>
                <a:ea typeface="Poppins"/>
                <a:cs typeface="Poppins"/>
                <a:sym typeface="Poppins"/>
              </a:defRPr>
            </a:pPr>
            <a:r>
              <a:t>As a future work,we are trying to reduce the computation time since it uses relatively high GPU memory footprint for images and because of many layers it takes significant amount to train.</a:t>
            </a:r>
          </a:p>
        </p:txBody>
      </p:sp>
      <p:sp>
        <p:nvSpPr>
          <p:cNvPr id="269" name="Freeform 6"/>
          <p:cNvSpPr/>
          <p:nvPr/>
        </p:nvSpPr>
        <p:spPr>
          <a:xfrm>
            <a:off x="12798086" y="3561901"/>
            <a:ext cx="6195046" cy="7146142"/>
          </a:xfrm>
          <a:prstGeom prst="rect">
            <a:avLst/>
          </a:prstGeom>
          <a:gradFill>
            <a:gsLst>
              <a:gs pos="0">
                <a:srgbClr val="A8770D"/>
              </a:gs>
              <a:gs pos="100000">
                <a:srgbClr val="FFA800"/>
              </a:gs>
            </a:gsLst>
          </a:gradFill>
          <a:ln w="12700">
            <a:miter lim="400000"/>
          </a:ln>
        </p:spPr>
        <p:txBody>
          <a:bodyPr lIns="45719" rIns="45719"/>
          <a:lstStyle/>
          <a:p>
            <a:pPr/>
          </a:p>
        </p:txBody>
      </p:sp>
      <p:sp>
        <p:nvSpPr>
          <p:cNvPr id="270" name="Freeform 9"/>
          <p:cNvSpPr/>
          <p:nvPr/>
        </p:nvSpPr>
        <p:spPr>
          <a:xfrm>
            <a:off x="10817074" y="2234849"/>
            <a:ext cx="6008409" cy="8473194"/>
          </a:xfrm>
          <a:prstGeom prst="rect">
            <a:avLst/>
          </a:prstGeom>
          <a:blipFill>
            <a:blip r:embed="rId3"/>
            <a:stretch>
              <a:fillRect/>
            </a:stretch>
          </a:blipFill>
          <a:ln w="12700">
            <a:miter lim="400000"/>
          </a:ln>
        </p:spPr>
        <p:txBody>
          <a:bodyPr lIns="45719" rIns="45719"/>
          <a:lstStyle/>
          <a:p>
            <a:pPr/>
          </a:p>
        </p:txBody>
      </p:sp>
      <p:sp>
        <p:nvSpPr>
          <p:cNvPr id="271" name="AutoShape 10"/>
          <p:cNvSpPr/>
          <p:nvPr/>
        </p:nvSpPr>
        <p:spPr>
          <a:xfrm flipV="1">
            <a:off x="10826599" y="6025439"/>
            <a:ext cx="1" cy="1336230"/>
          </a:xfrm>
          <a:prstGeom prst="line">
            <a:avLst/>
          </a:prstGeom>
          <a:ln w="19050">
            <a:solidFill>
              <a:srgbClr val="001332"/>
            </a:solidFill>
            <a:tailEnd type="triangle"/>
          </a:ln>
        </p:spPr>
        <p:txBody>
          <a:bodyPr lIns="45719" rIns="45719"/>
          <a:lstStyle/>
          <a:p>
            <a:pPr/>
          </a:p>
        </p:txBody>
      </p:sp>
      <p:sp>
        <p:nvSpPr>
          <p:cNvPr id="272" name="TextBox 11"/>
          <p:cNvSpPr txBox="1"/>
          <p:nvPr/>
        </p:nvSpPr>
        <p:spPr>
          <a:xfrm>
            <a:off x="1898832" y="7151054"/>
            <a:ext cx="7214559" cy="9071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FFFFFF"/>
                </a:solidFill>
                <a:latin typeface="Poppins"/>
                <a:ea typeface="Poppins"/>
                <a:cs typeface="Poppins"/>
                <a:sym typeface="Poppins"/>
              </a:defRPr>
            </a:pPr>
            <a:r>
              <a:t>Further improvement can be done by intergrating with IoT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74" name="TextBox 2"/>
          <p:cNvSpPr txBox="1"/>
          <p:nvPr/>
        </p:nvSpPr>
        <p:spPr>
          <a:xfrm>
            <a:off x="252641" y="295275"/>
            <a:ext cx="12712152" cy="68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b="1" sz="4500">
                <a:solidFill>
                  <a:srgbClr val="FFB800"/>
                </a:solidFill>
                <a:latin typeface="Poppins Bold"/>
                <a:ea typeface="Poppins Bold"/>
                <a:cs typeface="Poppins Bold"/>
                <a:sym typeface="Poppins Bold"/>
              </a:defRPr>
            </a:lvl1pPr>
          </a:lstStyle>
          <a:p>
            <a:pPr/>
            <a:r>
              <a:t>CONCLUSION</a:t>
            </a:r>
          </a:p>
        </p:txBody>
      </p:sp>
      <p:sp>
        <p:nvSpPr>
          <p:cNvPr id="275" name="TextBox 3"/>
          <p:cNvSpPr txBox="1"/>
          <p:nvPr/>
        </p:nvSpPr>
        <p:spPr>
          <a:xfrm>
            <a:off x="1028700" y="1276350"/>
            <a:ext cx="16766273" cy="66954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4400"/>
              </a:lnSpc>
              <a:defRPr sz="3700">
                <a:solidFill>
                  <a:srgbClr val="FFFFFF"/>
                </a:solidFill>
                <a:latin typeface="Times New Roman"/>
                <a:ea typeface="Times New Roman"/>
                <a:cs typeface="Times New Roman"/>
                <a:sym typeface="Times New Roman"/>
              </a:defRPr>
            </a:lvl1pPr>
          </a:lstStyle>
          <a:p>
            <a:pPr/>
            <a:r>
              <a:t>Enhanced safety and compliance are achieved through AI-powered surveillance and facial recognition, which ensure worker safety by enforcing PPE compliance and restricting unauthorized access. Automated hazard detection and real-time alerts help minimize risks and prevent on-site accidents. Optimized resource and workflow management is enabled by drone-based material detection that accurately tracks inventory, reducing wastage and improving resource allocation, while AI-driven insights streamline workflow efficiency and support informed decision-making. Continuous site monitoring is facilitated by IP camera-based image acquisition, capturing worker activities and material usage, with AI models processing visual data in real time to enable quick responses and proactive safety measures. A smart, NLP-powered dashboard further enhances oversight by allowing managers to access site updates and generate reports using simple natural language queries.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277" name="Freeform 2"/>
          <p:cNvSpPr/>
          <p:nvPr/>
        </p:nvSpPr>
        <p:spPr>
          <a:xfrm>
            <a:off x="0" y="1425321"/>
            <a:ext cx="18288000" cy="7543801"/>
          </a:xfrm>
          <a:prstGeom prst="rect">
            <a:avLst/>
          </a:prstGeom>
          <a:blipFill>
            <a:blip r:embed="rId2"/>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09" name="Freeform 2"/>
          <p:cNvSpPr/>
          <p:nvPr/>
        </p:nvSpPr>
        <p:spPr>
          <a:xfrm>
            <a:off x="16825483" y="1041391"/>
            <a:ext cx="433818" cy="250826"/>
          </a:xfrm>
          <a:prstGeom prst="rect">
            <a:avLst/>
          </a:prstGeom>
          <a:blipFill>
            <a:blip r:embed="rId2"/>
            <a:stretch>
              <a:fillRect/>
            </a:stretch>
          </a:blipFill>
          <a:ln w="12700">
            <a:miter lim="400000"/>
          </a:ln>
        </p:spPr>
        <p:txBody>
          <a:bodyPr lIns="45719" rIns="45719"/>
          <a:lstStyle/>
          <a:p>
            <a:pPr/>
          </a:p>
        </p:txBody>
      </p:sp>
      <p:sp>
        <p:nvSpPr>
          <p:cNvPr id="110" name="Freeform 4"/>
          <p:cNvSpPr/>
          <p:nvPr/>
        </p:nvSpPr>
        <p:spPr>
          <a:xfrm>
            <a:off x="-3206253" y="-768341"/>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111" name="Freeform 7"/>
          <p:cNvSpPr/>
          <p:nvPr/>
        </p:nvSpPr>
        <p:spPr>
          <a:xfrm>
            <a:off x="875922" y="-102871"/>
            <a:ext cx="5721522" cy="10644429"/>
          </a:xfrm>
          <a:prstGeom prst="rect">
            <a:avLst/>
          </a:prstGeom>
          <a:blipFill>
            <a:blip r:embed="rId3"/>
            <a:stretch>
              <a:fillRect/>
            </a:stretch>
          </a:blipFill>
          <a:ln w="12700">
            <a:miter lim="400000"/>
          </a:ln>
        </p:spPr>
        <p:txBody>
          <a:bodyPr lIns="45719" rIns="45719"/>
          <a:lstStyle/>
          <a:p>
            <a:pPr/>
          </a:p>
        </p:txBody>
      </p:sp>
      <p:sp>
        <p:nvSpPr>
          <p:cNvPr id="112" name="TextBox 8"/>
          <p:cNvSpPr txBox="1"/>
          <p:nvPr/>
        </p:nvSpPr>
        <p:spPr>
          <a:xfrm>
            <a:off x="6597442" y="-111878"/>
            <a:ext cx="12168106" cy="26193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OBJECTIVE OF OUR PROJECT</a:t>
            </a:r>
          </a:p>
        </p:txBody>
      </p:sp>
      <p:sp>
        <p:nvSpPr>
          <p:cNvPr id="113" name="Freeform 10"/>
          <p:cNvSpPr/>
          <p:nvPr/>
        </p:nvSpPr>
        <p:spPr>
          <a:xfrm rot="16200000">
            <a:off x="-1943924" y="7467155"/>
            <a:ext cx="4763768" cy="875923"/>
          </a:xfrm>
          <a:prstGeom prst="rect">
            <a:avLst/>
          </a:prstGeom>
          <a:solidFill>
            <a:srgbClr val="FFFFFF"/>
          </a:solidFill>
          <a:ln w="12700">
            <a:miter lim="400000"/>
          </a:ln>
        </p:spPr>
        <p:txBody>
          <a:bodyPr lIns="45719" rIns="45719"/>
          <a:lstStyle/>
          <a:p>
            <a:pPr/>
          </a:p>
        </p:txBody>
      </p:sp>
      <p:sp>
        <p:nvSpPr>
          <p:cNvPr id="114" name="TextBox 12"/>
          <p:cNvSpPr txBox="1"/>
          <p:nvPr/>
        </p:nvSpPr>
        <p:spPr>
          <a:xfrm>
            <a:off x="6597442" y="2738816"/>
            <a:ext cx="7214560" cy="4372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Real-time Monitoring:</a:t>
            </a:r>
          </a:p>
        </p:txBody>
      </p:sp>
      <p:sp>
        <p:nvSpPr>
          <p:cNvPr id="115" name="TextBox 13"/>
          <p:cNvSpPr txBox="1"/>
          <p:nvPr/>
        </p:nvSpPr>
        <p:spPr>
          <a:xfrm>
            <a:off x="7209143" y="3075366"/>
            <a:ext cx="10696181" cy="835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400"/>
              </a:lnSpc>
              <a:defRPr sz="2000">
                <a:solidFill>
                  <a:srgbClr val="FFFFFF"/>
                </a:solidFill>
                <a:latin typeface="Poppins"/>
                <a:ea typeface="Poppins"/>
                <a:cs typeface="Poppins"/>
                <a:sym typeface="Poppins"/>
              </a:defRPr>
            </a:lvl1pPr>
          </a:lstStyle>
          <a:p>
            <a:pPr/>
            <a:r>
              <a:t>Implement real-time video surveillance and monitoring of construction sites using computer vision to track progress and detect anomalies.</a:t>
            </a:r>
          </a:p>
        </p:txBody>
      </p:sp>
      <p:sp>
        <p:nvSpPr>
          <p:cNvPr id="116" name="TextBox 14"/>
          <p:cNvSpPr txBox="1"/>
          <p:nvPr/>
        </p:nvSpPr>
        <p:spPr>
          <a:xfrm>
            <a:off x="6597442" y="5108800"/>
            <a:ext cx="7214560" cy="4372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Safety Compliance:</a:t>
            </a:r>
          </a:p>
        </p:txBody>
      </p:sp>
      <p:sp>
        <p:nvSpPr>
          <p:cNvPr id="117" name="TextBox 15"/>
          <p:cNvSpPr txBox="1"/>
          <p:nvPr/>
        </p:nvSpPr>
        <p:spPr>
          <a:xfrm>
            <a:off x="7209143" y="5445352"/>
            <a:ext cx="10696181" cy="835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400"/>
              </a:lnSpc>
              <a:defRPr sz="2000">
                <a:solidFill>
                  <a:srgbClr val="FFFFFF"/>
                </a:solidFill>
                <a:latin typeface="Poppins"/>
                <a:ea typeface="Poppins"/>
                <a:cs typeface="Poppins"/>
                <a:sym typeface="Poppins"/>
              </a:defRPr>
            </a:lvl1pPr>
          </a:lstStyle>
          <a:p>
            <a:pPr/>
            <a:r>
              <a:t>Detect potential safety hazards such as the absence of personal protective equipment (PPE), unsafe behaviors, and unauthorized personnel on the site.</a:t>
            </a:r>
          </a:p>
        </p:txBody>
      </p:sp>
      <p:sp>
        <p:nvSpPr>
          <p:cNvPr id="118" name="TextBox 16"/>
          <p:cNvSpPr txBox="1"/>
          <p:nvPr/>
        </p:nvSpPr>
        <p:spPr>
          <a:xfrm>
            <a:off x="6597442" y="7478786"/>
            <a:ext cx="7214560"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Resource Utilization:</a:t>
            </a:r>
          </a:p>
        </p:txBody>
      </p:sp>
      <p:sp>
        <p:nvSpPr>
          <p:cNvPr id="119" name="TextBox 17"/>
          <p:cNvSpPr txBox="1"/>
          <p:nvPr/>
        </p:nvSpPr>
        <p:spPr>
          <a:xfrm>
            <a:off x="7209143" y="7815336"/>
            <a:ext cx="10696181" cy="835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400"/>
              </a:lnSpc>
              <a:defRPr sz="2000">
                <a:solidFill>
                  <a:srgbClr val="FFFFFF"/>
                </a:solidFill>
                <a:latin typeface="Poppins"/>
                <a:ea typeface="Poppins"/>
                <a:cs typeface="Poppins"/>
                <a:sym typeface="Poppins"/>
              </a:defRPr>
            </a:lvl1pPr>
          </a:lstStyle>
          <a:p>
            <a:pPr/>
            <a:r>
              <a:t>Monitor the efficient use of materials and machinery on-site to prevent wastage and optimize resource allocation.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21" name="Freeform 2"/>
          <p:cNvSpPr/>
          <p:nvPr/>
        </p:nvSpPr>
        <p:spPr>
          <a:xfrm>
            <a:off x="16825483" y="553285"/>
            <a:ext cx="433818" cy="250826"/>
          </a:xfrm>
          <a:prstGeom prst="rect">
            <a:avLst/>
          </a:prstGeom>
          <a:blipFill>
            <a:blip r:embed="rId2"/>
            <a:stretch>
              <a:fillRect/>
            </a:stretch>
          </a:blipFill>
          <a:ln w="12700">
            <a:miter lim="400000"/>
          </a:ln>
        </p:spPr>
        <p:txBody>
          <a:bodyPr lIns="45719" rIns="45719"/>
          <a:lstStyle/>
          <a:p>
            <a:pPr/>
          </a:p>
        </p:txBody>
      </p:sp>
      <p:sp>
        <p:nvSpPr>
          <p:cNvPr id="122" name="Freeform 4"/>
          <p:cNvSpPr/>
          <p:nvPr/>
        </p:nvSpPr>
        <p:spPr>
          <a:xfrm>
            <a:off x="-3206253" y="-768341"/>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123" name="Freeform 7"/>
          <p:cNvSpPr/>
          <p:nvPr/>
        </p:nvSpPr>
        <p:spPr>
          <a:xfrm>
            <a:off x="875922" y="-102871"/>
            <a:ext cx="5721522" cy="10644429"/>
          </a:xfrm>
          <a:prstGeom prst="rect">
            <a:avLst/>
          </a:prstGeom>
          <a:blipFill>
            <a:blip r:embed="rId3"/>
            <a:stretch>
              <a:fillRect/>
            </a:stretch>
          </a:blipFill>
          <a:ln w="12700">
            <a:miter lim="400000"/>
          </a:ln>
        </p:spPr>
        <p:txBody>
          <a:bodyPr lIns="45719" rIns="45719"/>
          <a:lstStyle/>
          <a:p>
            <a:pPr/>
          </a:p>
        </p:txBody>
      </p:sp>
      <p:sp>
        <p:nvSpPr>
          <p:cNvPr id="124" name="TextBox 8"/>
          <p:cNvSpPr txBox="1"/>
          <p:nvPr/>
        </p:nvSpPr>
        <p:spPr>
          <a:xfrm>
            <a:off x="6597443" y="-111878"/>
            <a:ext cx="11307882" cy="12858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EXISTING SYSTEM</a:t>
            </a:r>
          </a:p>
        </p:txBody>
      </p:sp>
      <p:sp>
        <p:nvSpPr>
          <p:cNvPr id="125" name="Freeform 10"/>
          <p:cNvSpPr/>
          <p:nvPr/>
        </p:nvSpPr>
        <p:spPr>
          <a:xfrm rot="16200000">
            <a:off x="-1943924" y="7467155"/>
            <a:ext cx="4763768" cy="875923"/>
          </a:xfrm>
          <a:prstGeom prst="rect">
            <a:avLst/>
          </a:prstGeom>
          <a:solidFill>
            <a:srgbClr val="FFFFFF"/>
          </a:solidFill>
          <a:ln w="12700">
            <a:miter lim="400000"/>
          </a:ln>
        </p:spPr>
        <p:txBody>
          <a:bodyPr lIns="45719" rIns="45719"/>
          <a:lstStyle/>
          <a:p>
            <a:pPr/>
          </a:p>
        </p:txBody>
      </p:sp>
      <p:sp>
        <p:nvSpPr>
          <p:cNvPr id="126" name="TextBox 12"/>
          <p:cNvSpPr txBox="1"/>
          <p:nvPr/>
        </p:nvSpPr>
        <p:spPr>
          <a:xfrm>
            <a:off x="6597443" y="1453183"/>
            <a:ext cx="1130788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AI-based Video Surveillance and Object Detection:</a:t>
            </a:r>
          </a:p>
        </p:txBody>
      </p:sp>
      <p:sp>
        <p:nvSpPr>
          <p:cNvPr id="127" name="TextBox 13"/>
          <p:cNvSpPr txBox="1"/>
          <p:nvPr/>
        </p:nvSpPr>
        <p:spPr>
          <a:xfrm>
            <a:off x="7209143" y="2361233"/>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Utilizes YOLOv3 and YOLOX models for real-time monitoring of construction sites.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Detects workers, machinery, and unauthorized personnel to enhance site security and safety compliance.</a:t>
            </a:r>
          </a:p>
        </p:txBody>
      </p:sp>
      <p:sp>
        <p:nvSpPr>
          <p:cNvPr id="128" name="TextBox 14"/>
          <p:cNvSpPr txBox="1"/>
          <p:nvPr/>
        </p:nvSpPr>
        <p:spPr>
          <a:xfrm>
            <a:off x="6597443" y="4472608"/>
            <a:ext cx="1151026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Deep Learning for Structural Inspection and Crack Detection:</a:t>
            </a:r>
          </a:p>
        </p:txBody>
      </p:sp>
      <p:sp>
        <p:nvSpPr>
          <p:cNvPr id="129" name="TextBox 15"/>
          <p:cNvSpPr txBox="1"/>
          <p:nvPr/>
        </p:nvSpPr>
        <p:spPr>
          <a:xfrm>
            <a:off x="7209143" y="5361513"/>
            <a:ext cx="10696181" cy="2129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Uses CNN-based models like VGG and ResNet to identify cracks and structural weaknesses in buildings.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Helps in early detection of potential hazards, reducing risks associated with construction failures.</a:t>
            </a:r>
          </a:p>
        </p:txBody>
      </p:sp>
      <p:sp>
        <p:nvSpPr>
          <p:cNvPr id="130" name="TextBox 16"/>
          <p:cNvSpPr txBox="1"/>
          <p:nvPr/>
        </p:nvSpPr>
        <p:spPr>
          <a:xfrm>
            <a:off x="6597443" y="7324569"/>
            <a:ext cx="1151026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NLP-powered Safety and Monitoring Dashboard:</a:t>
            </a:r>
          </a:p>
        </p:txBody>
      </p:sp>
      <p:sp>
        <p:nvSpPr>
          <p:cNvPr id="131" name="TextBox 17"/>
          <p:cNvSpPr txBox="1"/>
          <p:nvPr/>
        </p:nvSpPr>
        <p:spPr>
          <a:xfrm>
            <a:off x="7209143" y="8156419"/>
            <a:ext cx="10696181" cy="2129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Implements RNNs and Transformer-based models to provide real-time updates on project status, worker safety, and equipment usage.</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Allows managers to interact using text and voice commands, improving communication efficiency.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33" name="Freeform 2"/>
          <p:cNvSpPr/>
          <p:nvPr/>
        </p:nvSpPr>
        <p:spPr>
          <a:xfrm>
            <a:off x="16825483" y="553285"/>
            <a:ext cx="433818" cy="250826"/>
          </a:xfrm>
          <a:prstGeom prst="rect">
            <a:avLst/>
          </a:prstGeom>
          <a:blipFill>
            <a:blip r:embed="rId2"/>
            <a:stretch>
              <a:fillRect/>
            </a:stretch>
          </a:blipFill>
          <a:ln w="12700">
            <a:miter lim="400000"/>
          </a:ln>
        </p:spPr>
        <p:txBody>
          <a:bodyPr lIns="45719" rIns="45719"/>
          <a:lstStyle/>
          <a:p>
            <a:pPr/>
          </a:p>
        </p:txBody>
      </p:sp>
      <p:sp>
        <p:nvSpPr>
          <p:cNvPr id="134" name="Freeform 4"/>
          <p:cNvSpPr/>
          <p:nvPr/>
        </p:nvSpPr>
        <p:spPr>
          <a:xfrm>
            <a:off x="-3206253" y="-768341"/>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135" name="Freeform 7"/>
          <p:cNvSpPr/>
          <p:nvPr/>
        </p:nvSpPr>
        <p:spPr>
          <a:xfrm>
            <a:off x="875922" y="-102871"/>
            <a:ext cx="5721522" cy="10644429"/>
          </a:xfrm>
          <a:prstGeom prst="rect">
            <a:avLst/>
          </a:prstGeom>
          <a:blipFill>
            <a:blip r:embed="rId3"/>
            <a:stretch>
              <a:fillRect/>
            </a:stretch>
          </a:blipFill>
          <a:ln w="12700">
            <a:miter lim="400000"/>
          </a:ln>
        </p:spPr>
        <p:txBody>
          <a:bodyPr lIns="45719" rIns="45719"/>
          <a:lstStyle/>
          <a:p>
            <a:pPr/>
          </a:p>
        </p:txBody>
      </p:sp>
      <p:sp>
        <p:nvSpPr>
          <p:cNvPr id="136" name="TextBox 8"/>
          <p:cNvSpPr txBox="1"/>
          <p:nvPr/>
        </p:nvSpPr>
        <p:spPr>
          <a:xfrm>
            <a:off x="6597443" y="-111878"/>
            <a:ext cx="11510262" cy="26193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DRAWBACKS OF EXISTING SYSTEM</a:t>
            </a:r>
          </a:p>
        </p:txBody>
      </p:sp>
      <p:sp>
        <p:nvSpPr>
          <p:cNvPr id="137" name="Freeform 10"/>
          <p:cNvSpPr/>
          <p:nvPr/>
        </p:nvSpPr>
        <p:spPr>
          <a:xfrm rot="16200000">
            <a:off x="-1943924" y="7467155"/>
            <a:ext cx="4763768" cy="875923"/>
          </a:xfrm>
          <a:prstGeom prst="rect">
            <a:avLst/>
          </a:prstGeom>
          <a:solidFill>
            <a:srgbClr val="FFFFFF"/>
          </a:solidFill>
          <a:ln w="12700">
            <a:miter lim="400000"/>
          </a:ln>
        </p:spPr>
        <p:txBody>
          <a:bodyPr lIns="45719" rIns="45719"/>
          <a:lstStyle/>
          <a:p>
            <a:pPr/>
          </a:p>
        </p:txBody>
      </p:sp>
      <p:sp>
        <p:nvSpPr>
          <p:cNvPr id="138" name="TextBox 12"/>
          <p:cNvSpPr txBox="1"/>
          <p:nvPr/>
        </p:nvSpPr>
        <p:spPr>
          <a:xfrm>
            <a:off x="6597443" y="2312323"/>
            <a:ext cx="1130788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AI-based Video Surveillance and Object Detection:</a:t>
            </a:r>
          </a:p>
        </p:txBody>
      </p:sp>
      <p:sp>
        <p:nvSpPr>
          <p:cNvPr id="139" name="TextBox 13"/>
          <p:cNvSpPr txBox="1"/>
          <p:nvPr/>
        </p:nvSpPr>
        <p:spPr>
          <a:xfrm>
            <a:off x="7209143" y="3220373"/>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Struggles with detecting small objects and minor safety violations.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Requires high computational resources for real-time processing.</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Prone to false positives, leading to unnecessary alerts.</a:t>
            </a:r>
          </a:p>
        </p:txBody>
      </p:sp>
      <p:sp>
        <p:nvSpPr>
          <p:cNvPr id="140" name="TextBox 14"/>
          <p:cNvSpPr txBox="1"/>
          <p:nvPr/>
        </p:nvSpPr>
        <p:spPr>
          <a:xfrm>
            <a:off x="6597443" y="5015222"/>
            <a:ext cx="11510262" cy="4372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Deep Learning for Structural Inspection and Crack Detection:</a:t>
            </a:r>
          </a:p>
        </p:txBody>
      </p:sp>
      <p:sp>
        <p:nvSpPr>
          <p:cNvPr id="141" name="TextBox 15"/>
          <p:cNvSpPr txBox="1"/>
          <p:nvPr/>
        </p:nvSpPr>
        <p:spPr>
          <a:xfrm>
            <a:off x="7209143" y="5904129"/>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Dependent on high-quality image datasets for accurate detection.</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Environmental factors like lighting and shadows affect accuracy.</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Computationally expensive and requires specialized hardware.</a:t>
            </a:r>
          </a:p>
        </p:txBody>
      </p:sp>
      <p:sp>
        <p:nvSpPr>
          <p:cNvPr id="142" name="TextBox 16"/>
          <p:cNvSpPr txBox="1"/>
          <p:nvPr/>
        </p:nvSpPr>
        <p:spPr>
          <a:xfrm>
            <a:off x="6597443" y="7639050"/>
            <a:ext cx="1151026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NLP-powered Safety and Monitoring Dashboard:</a:t>
            </a:r>
          </a:p>
        </p:txBody>
      </p:sp>
      <p:sp>
        <p:nvSpPr>
          <p:cNvPr id="143" name="TextBox 17"/>
          <p:cNvSpPr txBox="1"/>
          <p:nvPr/>
        </p:nvSpPr>
        <p:spPr>
          <a:xfrm>
            <a:off x="7209143" y="8470900"/>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Needs extensive training data to understand construction-specific terminology.</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May misinterpret complex queries, leading to inaccurate responses.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High dependency on internet connectivity for cloud-based processing.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45" name="Freeform 2"/>
          <p:cNvSpPr/>
          <p:nvPr/>
        </p:nvSpPr>
        <p:spPr>
          <a:xfrm>
            <a:off x="16825483" y="553285"/>
            <a:ext cx="433818" cy="250826"/>
          </a:xfrm>
          <a:prstGeom prst="rect">
            <a:avLst/>
          </a:prstGeom>
          <a:blipFill>
            <a:blip r:embed="rId2"/>
            <a:stretch>
              <a:fillRect/>
            </a:stretch>
          </a:blipFill>
          <a:ln w="12700">
            <a:miter lim="400000"/>
          </a:ln>
        </p:spPr>
        <p:txBody>
          <a:bodyPr lIns="45719" rIns="45719"/>
          <a:lstStyle/>
          <a:p>
            <a:pPr/>
          </a:p>
        </p:txBody>
      </p:sp>
      <p:sp>
        <p:nvSpPr>
          <p:cNvPr id="146" name="Freeform 4"/>
          <p:cNvSpPr/>
          <p:nvPr/>
        </p:nvSpPr>
        <p:spPr>
          <a:xfrm>
            <a:off x="-3206253" y="-768341"/>
            <a:ext cx="8089197" cy="6704077"/>
          </a:xfrm>
          <a:prstGeom prst="rect">
            <a:avLst/>
          </a:prstGeom>
          <a:gradFill>
            <a:gsLst>
              <a:gs pos="0">
                <a:srgbClr val="A8770D"/>
              </a:gs>
              <a:gs pos="100000">
                <a:srgbClr val="FFA800"/>
              </a:gs>
            </a:gsLst>
          </a:gradFill>
          <a:ln w="12700">
            <a:miter lim="400000"/>
          </a:ln>
        </p:spPr>
        <p:txBody>
          <a:bodyPr lIns="45719" rIns="45719"/>
          <a:lstStyle/>
          <a:p>
            <a:pPr/>
          </a:p>
        </p:txBody>
      </p:sp>
      <p:sp>
        <p:nvSpPr>
          <p:cNvPr id="147" name="Freeform 7"/>
          <p:cNvSpPr/>
          <p:nvPr/>
        </p:nvSpPr>
        <p:spPr>
          <a:xfrm>
            <a:off x="875922" y="-102871"/>
            <a:ext cx="5721522" cy="10644429"/>
          </a:xfrm>
          <a:prstGeom prst="rect">
            <a:avLst/>
          </a:prstGeom>
          <a:blipFill>
            <a:blip r:embed="rId3"/>
            <a:stretch>
              <a:fillRect/>
            </a:stretch>
          </a:blipFill>
          <a:ln w="12700">
            <a:miter lim="400000"/>
          </a:ln>
        </p:spPr>
        <p:txBody>
          <a:bodyPr lIns="45719" rIns="45719"/>
          <a:lstStyle/>
          <a:p>
            <a:pPr/>
          </a:p>
        </p:txBody>
      </p:sp>
      <p:sp>
        <p:nvSpPr>
          <p:cNvPr id="148" name="TextBox 8"/>
          <p:cNvSpPr txBox="1"/>
          <p:nvPr/>
        </p:nvSpPr>
        <p:spPr>
          <a:xfrm>
            <a:off x="6597443" y="-111878"/>
            <a:ext cx="11307882" cy="12858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PROPOSED WORK</a:t>
            </a:r>
          </a:p>
        </p:txBody>
      </p:sp>
      <p:sp>
        <p:nvSpPr>
          <p:cNvPr id="149" name="Freeform 10"/>
          <p:cNvSpPr/>
          <p:nvPr/>
        </p:nvSpPr>
        <p:spPr>
          <a:xfrm rot="16200000">
            <a:off x="-1943924" y="7467155"/>
            <a:ext cx="4763768" cy="875923"/>
          </a:xfrm>
          <a:prstGeom prst="rect">
            <a:avLst/>
          </a:prstGeom>
          <a:solidFill>
            <a:srgbClr val="FFFFFF"/>
          </a:solidFill>
          <a:ln w="12700">
            <a:miter lim="400000"/>
          </a:ln>
        </p:spPr>
        <p:txBody>
          <a:bodyPr lIns="45719" rIns="45719"/>
          <a:lstStyle/>
          <a:p>
            <a:pPr/>
          </a:p>
        </p:txBody>
      </p:sp>
      <p:sp>
        <p:nvSpPr>
          <p:cNvPr id="150" name="TextBox 12"/>
          <p:cNvSpPr txBox="1"/>
          <p:nvPr/>
        </p:nvSpPr>
        <p:spPr>
          <a:xfrm>
            <a:off x="6597443" y="1453183"/>
            <a:ext cx="1130788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AI-powered Worker Monitoring and Unauthorized Access Detection:</a:t>
            </a:r>
          </a:p>
        </p:txBody>
      </p:sp>
      <p:sp>
        <p:nvSpPr>
          <p:cNvPr id="151" name="TextBox 13"/>
          <p:cNvSpPr txBox="1"/>
          <p:nvPr/>
        </p:nvSpPr>
        <p:spPr>
          <a:xfrm>
            <a:off x="7209143" y="2361233"/>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Uses CCTV-based AI to track worker movements and detect unsafe behaviors.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Implements facial recognition for attendance and sends automated alerts if PPE is missing.</a:t>
            </a:r>
          </a:p>
        </p:txBody>
      </p:sp>
      <p:sp>
        <p:nvSpPr>
          <p:cNvPr id="152" name="TextBox 14"/>
          <p:cNvSpPr txBox="1"/>
          <p:nvPr/>
        </p:nvSpPr>
        <p:spPr>
          <a:xfrm>
            <a:off x="6597443" y="4472608"/>
            <a:ext cx="1151026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Material Detection and Hazard Identification:</a:t>
            </a:r>
          </a:p>
        </p:txBody>
      </p:sp>
      <p:sp>
        <p:nvSpPr>
          <p:cNvPr id="153" name="TextBox 15"/>
          <p:cNvSpPr txBox="1"/>
          <p:nvPr/>
        </p:nvSpPr>
        <p:spPr>
          <a:xfrm>
            <a:off x="7209143" y="5361513"/>
            <a:ext cx="10696181" cy="2129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AI-driven drones classify and count materials like sand, cement, and steel for inventory management.</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Identifies hazards such as slippery surfaces and restricted zones, triggering real-time alerts.</a:t>
            </a:r>
          </a:p>
        </p:txBody>
      </p:sp>
      <p:sp>
        <p:nvSpPr>
          <p:cNvPr id="154" name="TextBox 16"/>
          <p:cNvSpPr txBox="1"/>
          <p:nvPr/>
        </p:nvSpPr>
        <p:spPr>
          <a:xfrm>
            <a:off x="6597443" y="7324569"/>
            <a:ext cx="11510262" cy="437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74979" indent="-237490" algn="just">
              <a:lnSpc>
                <a:spcPts val="3700"/>
              </a:lnSpc>
              <a:buSzPct val="100000"/>
              <a:buFont typeface="Arial"/>
              <a:buChar char="•"/>
              <a:defRPr sz="2100">
                <a:solidFill>
                  <a:srgbClr val="CEDDF0"/>
                </a:solidFill>
                <a:latin typeface="Horizon"/>
                <a:ea typeface="Horizon"/>
                <a:cs typeface="Horizon"/>
                <a:sym typeface="Horizon"/>
              </a:defRPr>
            </a:pPr>
            <a:r>
              <a:t>NLP-Powered Smart Dashboard for Monitoring:</a:t>
            </a:r>
          </a:p>
        </p:txBody>
      </p:sp>
      <p:sp>
        <p:nvSpPr>
          <p:cNvPr id="155" name="TextBox 17"/>
          <p:cNvSpPr txBox="1"/>
          <p:nvPr/>
        </p:nvSpPr>
        <p:spPr>
          <a:xfrm>
            <a:off x="7209143" y="8156419"/>
            <a:ext cx="10696181" cy="169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Provides an interactive interface for real-time site updates using voice or text queries.</a:t>
            </a:r>
          </a:p>
          <a:p>
            <a:pPr lvl="2" marL="863600" indent="-287867" algn="just">
              <a:lnSpc>
                <a:spcPts val="3400"/>
              </a:lnSpc>
              <a:buSzPct val="100000"/>
              <a:buFont typeface="Arial"/>
              <a:buChar char="⚬"/>
              <a:defRPr sz="2000">
                <a:solidFill>
                  <a:srgbClr val="FFFFFF"/>
                </a:solidFill>
                <a:latin typeface="Poppins"/>
                <a:ea typeface="Poppins"/>
                <a:cs typeface="Poppins"/>
                <a:sym typeface="Poppins"/>
              </a:defRPr>
            </a:pPr>
            <a:r>
              <a:t>Enhances decision-making by analyzing worker behavior, material usage, and safety compliance.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57" name="AutoShape 2"/>
          <p:cNvSpPr/>
          <p:nvPr/>
        </p:nvSpPr>
        <p:spPr>
          <a:xfrm>
            <a:off x="4510840" y="6120384"/>
            <a:ext cx="1336229" cy="1"/>
          </a:xfrm>
          <a:prstGeom prst="line">
            <a:avLst/>
          </a:prstGeom>
          <a:ln w="19050">
            <a:solidFill>
              <a:srgbClr val="001332"/>
            </a:solidFill>
            <a:tailEnd type="triangle"/>
          </a:ln>
        </p:spPr>
        <p:txBody>
          <a:bodyPr lIns="45719" rIns="45719"/>
          <a:lstStyle/>
          <a:p>
            <a:pPr/>
          </a:p>
        </p:txBody>
      </p:sp>
      <p:sp>
        <p:nvSpPr>
          <p:cNvPr id="158" name="TextBox 3"/>
          <p:cNvSpPr txBox="1"/>
          <p:nvPr/>
        </p:nvSpPr>
        <p:spPr>
          <a:xfrm>
            <a:off x="-1" y="-333375"/>
            <a:ext cx="15170724" cy="12858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500"/>
              </a:lnSpc>
              <a:defRPr b="1" sz="7500">
                <a:solidFill>
                  <a:srgbClr val="FFB800"/>
                </a:solidFill>
                <a:latin typeface="Poppins Bold"/>
                <a:ea typeface="Poppins Bold"/>
                <a:cs typeface="Poppins Bold"/>
                <a:sym typeface="Poppins Bold"/>
              </a:defRPr>
            </a:lvl1pPr>
          </a:lstStyle>
          <a:p>
            <a:pPr/>
            <a:r>
              <a:t>LITERATURE SURVEY</a:t>
            </a:r>
          </a:p>
        </p:txBody>
      </p:sp>
      <p:sp>
        <p:nvSpPr>
          <p:cNvPr id="159" name="AutoShape 4"/>
          <p:cNvSpPr/>
          <p:nvPr/>
        </p:nvSpPr>
        <p:spPr>
          <a:xfrm>
            <a:off x="14059321" y="872250"/>
            <a:ext cx="1843089" cy="10301290"/>
          </a:xfrm>
          <a:prstGeom prst="line">
            <a:avLst/>
          </a:prstGeom>
          <a:ln cap="rnd">
            <a:solidFill>
              <a:srgbClr val="5FCBEF"/>
            </a:solidFill>
          </a:ln>
        </p:spPr>
        <p:txBody>
          <a:bodyPr lIns="45719" rIns="45719"/>
          <a:lstStyle/>
          <a:p>
            <a:pPr/>
          </a:p>
        </p:txBody>
      </p:sp>
      <p:sp>
        <p:nvSpPr>
          <p:cNvPr id="160" name="AutoShape 5"/>
          <p:cNvSpPr/>
          <p:nvPr/>
        </p:nvSpPr>
        <p:spPr>
          <a:xfrm flipH="1">
            <a:off x="11140492" y="6394370"/>
            <a:ext cx="7159839" cy="4779338"/>
          </a:xfrm>
          <a:prstGeom prst="line">
            <a:avLst/>
          </a:prstGeom>
          <a:ln cap="rnd">
            <a:solidFill>
              <a:srgbClr val="5FCBEF"/>
            </a:solidFill>
          </a:ln>
        </p:spPr>
        <p:txBody>
          <a:bodyPr lIns="45719" rIns="45719"/>
          <a:lstStyle/>
          <a:p>
            <a:pPr/>
          </a:p>
        </p:txBody>
      </p:sp>
      <p:sp>
        <p:nvSpPr>
          <p:cNvPr id="161" name="Freeform 7"/>
          <p:cNvSpPr/>
          <p:nvPr/>
        </p:nvSpPr>
        <p:spPr>
          <a:xfrm>
            <a:off x="13782161" y="861930"/>
            <a:ext cx="4511042" cy="1029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5FCBEF">
              <a:alpha val="12548"/>
            </a:srgbClr>
          </a:solidFill>
          <a:ln w="12700">
            <a:miter lim="400000"/>
          </a:ln>
        </p:spPr>
        <p:txBody>
          <a:bodyPr lIns="45719" rIns="45719"/>
          <a:lstStyle/>
          <a:p>
            <a:pPr/>
          </a:p>
        </p:txBody>
      </p:sp>
      <p:sp>
        <p:nvSpPr>
          <p:cNvPr id="162" name="Freeform 9"/>
          <p:cNvSpPr/>
          <p:nvPr/>
        </p:nvSpPr>
        <p:spPr>
          <a:xfrm>
            <a:off x="14415110" y="861930"/>
            <a:ext cx="3879248" cy="1029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5FCBEF">
              <a:alpha val="3922"/>
            </a:srgbClr>
          </a:solidFill>
          <a:ln w="12700">
            <a:miter lim="400000"/>
          </a:ln>
        </p:spPr>
        <p:txBody>
          <a:bodyPr lIns="45719" rIns="45719"/>
          <a:lstStyle/>
          <a:p>
            <a:pPr/>
          </a:p>
        </p:txBody>
      </p:sp>
      <p:sp>
        <p:nvSpPr>
          <p:cNvPr id="163" name="Freeform 11"/>
          <p:cNvSpPr/>
          <p:nvPr/>
        </p:nvSpPr>
        <p:spPr>
          <a:xfrm>
            <a:off x="13408448" y="5446631"/>
            <a:ext cx="4889659" cy="571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6B0E3">
              <a:alpha val="42745"/>
            </a:srgbClr>
          </a:solidFill>
          <a:ln w="12700">
            <a:miter lim="400000"/>
          </a:ln>
        </p:spPr>
        <p:txBody>
          <a:bodyPr lIns="45719" rIns="45719"/>
          <a:lstStyle/>
          <a:p>
            <a:pPr/>
          </a:p>
        </p:txBody>
      </p:sp>
      <p:sp>
        <p:nvSpPr>
          <p:cNvPr id="164" name="Freeform 13"/>
          <p:cNvSpPr/>
          <p:nvPr/>
        </p:nvSpPr>
        <p:spPr>
          <a:xfrm>
            <a:off x="14011698" y="861930"/>
            <a:ext cx="4276345" cy="1029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6B0E3">
              <a:alpha val="24314"/>
            </a:srgbClr>
          </a:solidFill>
          <a:ln w="12700">
            <a:miter lim="400000"/>
          </a:ln>
        </p:spPr>
        <p:txBody>
          <a:bodyPr lIns="45719" rIns="45719"/>
          <a:lstStyle/>
          <a:p>
            <a:pPr/>
          </a:p>
        </p:txBody>
      </p:sp>
      <p:sp>
        <p:nvSpPr>
          <p:cNvPr id="165" name="Freeform 15"/>
          <p:cNvSpPr/>
          <p:nvPr/>
        </p:nvSpPr>
        <p:spPr>
          <a:xfrm>
            <a:off x="16358043" y="861931"/>
            <a:ext cx="1935195" cy="1028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2E83C3">
              <a:alpha val="47843"/>
            </a:srgbClr>
          </a:solidFill>
          <a:ln w="12700">
            <a:miter lim="400000"/>
          </a:ln>
        </p:spPr>
        <p:txBody>
          <a:bodyPr lIns="45719" rIns="45719"/>
          <a:lstStyle/>
          <a:p>
            <a:pPr/>
          </a:p>
        </p:txBody>
      </p:sp>
      <p:sp>
        <p:nvSpPr>
          <p:cNvPr id="166" name="Freeform 17"/>
          <p:cNvSpPr/>
          <p:nvPr/>
        </p:nvSpPr>
        <p:spPr>
          <a:xfrm>
            <a:off x="16418445" y="861931"/>
            <a:ext cx="1874711" cy="1028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4" y="21600"/>
                </a:lnTo>
                <a:lnTo>
                  <a:pt x="0" y="0"/>
                </a:lnTo>
                <a:close/>
              </a:path>
            </a:pathLst>
          </a:custGeom>
          <a:solidFill>
            <a:srgbClr val="226292">
              <a:alpha val="63922"/>
            </a:srgbClr>
          </a:solidFill>
          <a:ln w="12700">
            <a:miter lim="400000"/>
          </a:ln>
        </p:spPr>
        <p:txBody>
          <a:bodyPr lIns="45719" rIns="45719"/>
          <a:lstStyle/>
          <a:p>
            <a:pPr/>
          </a:p>
        </p:txBody>
      </p:sp>
      <p:sp>
        <p:nvSpPr>
          <p:cNvPr id="167" name="Freeform 19"/>
          <p:cNvSpPr/>
          <p:nvPr/>
        </p:nvSpPr>
        <p:spPr>
          <a:xfrm>
            <a:off x="15567446" y="6259431"/>
            <a:ext cx="2725675" cy="4902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6B0E3">
              <a:alpha val="42745"/>
            </a:srgbClr>
          </a:solidFill>
          <a:ln w="12700">
            <a:miter lim="400000"/>
          </a:ln>
        </p:spPr>
        <p:txBody>
          <a:bodyPr lIns="45719" rIns="45719"/>
          <a:lstStyle/>
          <a:p>
            <a:pPr/>
          </a:p>
        </p:txBody>
      </p:sp>
      <p:sp>
        <p:nvSpPr>
          <p:cNvPr id="168" name="Freeform 21"/>
          <p:cNvSpPr/>
          <p:nvPr/>
        </p:nvSpPr>
        <p:spPr>
          <a:xfrm>
            <a:off x="0" y="6019800"/>
            <a:ext cx="673227" cy="4267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5FCBEF">
              <a:alpha val="47843"/>
            </a:srgbClr>
          </a:solidFill>
          <a:ln w="12700">
            <a:miter lim="400000"/>
          </a:ln>
        </p:spPr>
        <p:txBody>
          <a:bodyPr lIns="45719" rIns="45719"/>
          <a:lstStyle/>
          <a:p>
            <a:pPr/>
          </a:p>
        </p:txBody>
      </p:sp>
      <p:graphicFrame>
        <p:nvGraphicFramePr>
          <p:cNvPr id="169" name="Table 22"/>
          <p:cNvGraphicFramePr/>
          <p:nvPr/>
        </p:nvGraphicFramePr>
        <p:xfrm>
          <a:off x="0" y="861931"/>
          <a:ext cx="18288000" cy="95094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27063"/>
                <a:gridCol w="5878539"/>
                <a:gridCol w="3524053"/>
                <a:gridCol w="4035909"/>
                <a:gridCol w="3622435"/>
              </a:tblGrid>
              <a:tr h="933918">
                <a:tc>
                  <a:txBody>
                    <a:bodyPr/>
                    <a:lstStyle/>
                    <a:p>
                      <a:pPr algn="l">
                        <a:lnSpc>
                          <a:spcPts val="3200"/>
                        </a:lnSpc>
                        <a:defRPr b="1" sz="2700">
                          <a:latin typeface="Times New Roman"/>
                          <a:ea typeface="Times New Roman"/>
                          <a:cs typeface="Times New Roman"/>
                          <a:sym typeface="Times New Roman"/>
                        </a:defRPr>
                      </a:pPr>
                      <a:r>
                        <a:t>SNO</a:t>
                      </a:r>
                      <a:endParaRPr sz="1100"/>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b="1" sz="2700">
                          <a:latin typeface="Times New Roman"/>
                          <a:ea typeface="Times New Roman"/>
                          <a:cs typeface="Times New Roman"/>
                          <a:sym typeface="Times New Roman"/>
                        </a:defRPr>
                      </a:pPr>
                      <a:r>
                        <a:t>AUTHOR,TITLE &amp; YEAR</a:t>
                      </a:r>
                      <a:endParaRPr sz="1100"/>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b="1" sz="2700">
                          <a:latin typeface="Times New Roman"/>
                          <a:ea typeface="Times New Roman"/>
                          <a:cs typeface="Times New Roman"/>
                          <a:sym typeface="Times New Roman"/>
                        </a:defRPr>
                      </a:pPr>
                      <a:r>
                        <a:t>METHODOLOGY</a:t>
                      </a:r>
                      <a:endParaRPr sz="1100"/>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b="1" sz="2700">
                          <a:latin typeface="Times New Roman"/>
                          <a:ea typeface="Times New Roman"/>
                          <a:cs typeface="Times New Roman"/>
                          <a:sym typeface="Times New Roman"/>
                        </a:defRPr>
                      </a:pPr>
                      <a:r>
                        <a:t>ADVANTAGES</a:t>
                      </a:r>
                      <a:endParaRPr sz="1100"/>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b="1" sz="2700">
                          <a:latin typeface="Times New Roman"/>
                          <a:ea typeface="Times New Roman"/>
                          <a:cs typeface="Times New Roman"/>
                          <a:sym typeface="Times New Roman"/>
                        </a:defRPr>
                      </a:pPr>
                      <a:r>
                        <a:t>DISADVANTAGES</a:t>
                      </a:r>
                      <a:endParaRPr sz="1100"/>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r>
              <a:tr h="2761367">
                <a:tc>
                  <a:txBody>
                    <a:bodyPr/>
                    <a:lstStyle/>
                    <a:p>
                      <a:pPr algn="l">
                        <a:lnSpc>
                          <a:spcPts val="3200"/>
                        </a:lnSpc>
                        <a:defRPr sz="1800"/>
                      </a:pPr>
                      <a:r>
                        <a:rPr sz="2700">
                          <a:latin typeface="Times New Roman"/>
                          <a:ea typeface="Times New Roman"/>
                          <a:cs typeface="Times New Roman"/>
                          <a:sym typeface="Times New Roman"/>
                        </a:rPr>
                        <a:t>1</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Redmon, J., &amp; Farhadi, A. - YOLOv3: An Incremental Improvement (2018)</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Introduces YOLOv3, a real-time object detection algorithm using deep convolutional neural networks.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High-speed object detection, effective in real-time applications like surveillance and material tracking.</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Less accurate for small object detection compared to region-based methods.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r>
              <a:tr h="2650708">
                <a:tc>
                  <a:txBody>
                    <a:bodyPr/>
                    <a:lstStyle/>
                    <a:p>
                      <a:pPr algn="l">
                        <a:lnSpc>
                          <a:spcPts val="3200"/>
                        </a:lnSpc>
                        <a:defRPr sz="1800"/>
                      </a:pPr>
                      <a:r>
                        <a:rPr b="1" sz="2700">
                          <a:latin typeface="Times New Roman"/>
                          <a:ea typeface="Times New Roman"/>
                          <a:cs typeface="Times New Roman"/>
                          <a:sym typeface="Times New Roman"/>
                        </a:rPr>
                        <a:t>2</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Simonyan, K., &amp; Zisserman, A. - Very Deep Convolutional Networks for Large-Scale Image Recognition (2014)</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Proposes deep convolutional neural networks (VGG) for image classification and recognition.</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Arial"/>
                          <a:ea typeface="Arial"/>
                          <a:cs typeface="Arial"/>
                          <a:sym typeface="Arial"/>
                        </a:rPr>
                        <a:t>High accuracy in image-based tasks, useful for crack detection and structural analysis.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Computationally expensive, requiring significant processing power.</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r>
              <a:tr h="1810241">
                <a:tc>
                  <a:txBody>
                    <a:bodyPr/>
                    <a:lstStyle/>
                    <a:p>
                      <a:pPr algn="l">
                        <a:lnSpc>
                          <a:spcPts val="3200"/>
                        </a:lnSpc>
                        <a:defRPr sz="1800"/>
                      </a:pPr>
                      <a:r>
                        <a:rPr b="1" sz="2700">
                          <a:latin typeface="Times New Roman"/>
                          <a:ea typeface="Times New Roman"/>
                          <a:cs typeface="Times New Roman"/>
                          <a:sym typeface="Times New Roman"/>
                        </a:rPr>
                        <a:t>3</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Goodfellow, I., Bengio, Y., &amp; Courville, A. - Deep Learning (2016)</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Arial"/>
                          <a:ea typeface="Arial"/>
                          <a:cs typeface="Arial"/>
                          <a:sym typeface="Arial"/>
                        </a:rPr>
                        <a:t>Provides foundational concepts and principles of deep learning models.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Comprehensive coverage of deep learning techniques, aiding model selection and design.</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Theoretical focus, requiring additional practical insights for implementation.</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r>
              <a:tr h="1353228">
                <a:tc>
                  <a:txBody>
                    <a:bodyPr/>
                    <a:lstStyle/>
                    <a:p>
                      <a:pPr algn="l">
                        <a:lnSpc>
                          <a:spcPts val="3200"/>
                        </a:lnSpc>
                        <a:defRPr sz="1800"/>
                      </a:pPr>
                      <a:r>
                        <a:rPr b="1" sz="2700">
                          <a:latin typeface="Times New Roman"/>
                          <a:ea typeface="Times New Roman"/>
                          <a:cs typeface="Times New Roman"/>
                          <a:sym typeface="Times New Roman"/>
                        </a:rPr>
                        <a:t>4</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Schmidhuber, J. - Deep Learning in Neural Networks: An Overview (2015)</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Reviews deep learning architectures and their applications.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Arial"/>
                          <a:ea typeface="Arial"/>
                          <a:cs typeface="Arial"/>
                          <a:sym typeface="Arial"/>
                        </a:rPr>
                        <a:t>Helps in selecting the right models for real-time construction monitoring.</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Lacks hands-on implementation details.</a:t>
                      </a:r>
                    </a:p>
                  </a:txBody>
                  <a:tcPr marL="0" marR="0" marT="0" marB="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sp>
        <p:nvSpPr>
          <p:cNvPr id="171" name="AutoShape 2"/>
          <p:cNvSpPr/>
          <p:nvPr/>
        </p:nvSpPr>
        <p:spPr>
          <a:xfrm>
            <a:off x="4510840" y="5543363"/>
            <a:ext cx="1336229" cy="1"/>
          </a:xfrm>
          <a:prstGeom prst="line">
            <a:avLst/>
          </a:prstGeom>
          <a:ln w="19050">
            <a:solidFill>
              <a:srgbClr val="001332"/>
            </a:solidFill>
            <a:tailEnd type="triangle"/>
          </a:ln>
        </p:spPr>
        <p:txBody>
          <a:bodyPr lIns="45719" rIns="45719"/>
          <a:lstStyle/>
          <a:p>
            <a:pPr/>
          </a:p>
        </p:txBody>
      </p:sp>
      <p:sp>
        <p:nvSpPr>
          <p:cNvPr id="172" name="AutoShape 3"/>
          <p:cNvSpPr/>
          <p:nvPr/>
        </p:nvSpPr>
        <p:spPr>
          <a:xfrm flipH="1">
            <a:off x="11130544" y="4942716"/>
            <a:ext cx="7159839" cy="4779338"/>
          </a:xfrm>
          <a:prstGeom prst="line">
            <a:avLst/>
          </a:prstGeom>
          <a:ln cap="rnd">
            <a:solidFill>
              <a:srgbClr val="5FCBEF"/>
            </a:solidFill>
          </a:ln>
        </p:spPr>
        <p:txBody>
          <a:bodyPr lIns="45719" rIns="45719"/>
          <a:lstStyle/>
          <a:p>
            <a:pPr/>
          </a:p>
        </p:txBody>
      </p:sp>
      <p:sp>
        <p:nvSpPr>
          <p:cNvPr id="173" name="Freeform 5"/>
          <p:cNvSpPr/>
          <p:nvPr/>
        </p:nvSpPr>
        <p:spPr>
          <a:xfrm>
            <a:off x="13398500" y="3994979"/>
            <a:ext cx="4889659" cy="571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6B0E3">
              <a:alpha val="42745"/>
            </a:srgbClr>
          </a:solidFill>
          <a:ln w="12700">
            <a:miter lim="400000"/>
          </a:ln>
        </p:spPr>
        <p:txBody>
          <a:bodyPr lIns="45719" rIns="45719"/>
          <a:lstStyle/>
          <a:p>
            <a:pPr/>
          </a:p>
        </p:txBody>
      </p:sp>
      <p:sp>
        <p:nvSpPr>
          <p:cNvPr id="174" name="Freeform 7"/>
          <p:cNvSpPr/>
          <p:nvPr/>
        </p:nvSpPr>
        <p:spPr>
          <a:xfrm>
            <a:off x="15557498" y="4807779"/>
            <a:ext cx="2725675" cy="4902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6B0E3">
              <a:alpha val="42745"/>
            </a:srgbClr>
          </a:solidFill>
          <a:ln w="12700">
            <a:miter lim="400000"/>
          </a:ln>
        </p:spPr>
        <p:txBody>
          <a:bodyPr lIns="45719" rIns="45719"/>
          <a:lstStyle/>
          <a:p>
            <a:pPr/>
          </a:p>
        </p:txBody>
      </p:sp>
      <p:sp>
        <p:nvSpPr>
          <p:cNvPr id="175" name="Freeform 9"/>
          <p:cNvSpPr/>
          <p:nvPr/>
        </p:nvSpPr>
        <p:spPr>
          <a:xfrm>
            <a:off x="0" y="5442779"/>
            <a:ext cx="673227" cy="4267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5FCBEF">
              <a:alpha val="47843"/>
            </a:srgbClr>
          </a:solidFill>
          <a:ln w="12700">
            <a:miter lim="400000"/>
          </a:ln>
        </p:spPr>
        <p:txBody>
          <a:bodyPr lIns="45719" rIns="45719"/>
          <a:lstStyle/>
          <a:p>
            <a:pPr/>
          </a:p>
        </p:txBody>
      </p:sp>
      <p:graphicFrame>
        <p:nvGraphicFramePr>
          <p:cNvPr id="176" name="Table 10"/>
          <p:cNvGraphicFramePr/>
          <p:nvPr/>
        </p:nvGraphicFramePr>
        <p:xfrm>
          <a:off x="18" y="-92332"/>
          <a:ext cx="18249901" cy="1047166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90746"/>
                <a:gridCol w="6638129"/>
                <a:gridCol w="3348778"/>
                <a:gridCol w="3812474"/>
                <a:gridCol w="3459772"/>
              </a:tblGrid>
              <a:tr h="1105403">
                <a:tc>
                  <a:txBody>
                    <a:bodyPr/>
                    <a:lstStyle/>
                    <a:p>
                      <a:pPr algn="just">
                        <a:lnSpc>
                          <a:spcPts val="3200"/>
                        </a:lnSpc>
                        <a:defRPr b="1" sz="2700">
                          <a:latin typeface="Times New Roman"/>
                          <a:ea typeface="Times New Roman"/>
                          <a:cs typeface="Times New Roman"/>
                          <a:sym typeface="Times New Roman"/>
                        </a:defRPr>
                      </a:pPr>
                      <a:r>
                        <a:t>SNO</a:t>
                      </a:r>
                      <a:endParaRPr sz="1100"/>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just">
                        <a:lnSpc>
                          <a:spcPts val="3200"/>
                        </a:lnSpc>
                        <a:defRPr b="1" sz="2700">
                          <a:latin typeface="Times New Roman"/>
                          <a:ea typeface="Times New Roman"/>
                          <a:cs typeface="Times New Roman"/>
                          <a:sym typeface="Times New Roman"/>
                        </a:defRPr>
                      </a:pPr>
                      <a:r>
                        <a:t>AUTHOR,TITLE &amp; YEAR</a:t>
                      </a:r>
                      <a:endParaRPr sz="1100"/>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just">
                        <a:lnSpc>
                          <a:spcPts val="3200"/>
                        </a:lnSpc>
                        <a:defRPr b="1" sz="2700">
                          <a:latin typeface="Times New Roman"/>
                          <a:ea typeface="Times New Roman"/>
                          <a:cs typeface="Times New Roman"/>
                          <a:sym typeface="Times New Roman"/>
                        </a:defRPr>
                      </a:pPr>
                      <a:r>
                        <a:t>METHODOLOGY</a:t>
                      </a:r>
                      <a:endParaRPr sz="1100"/>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just">
                        <a:lnSpc>
                          <a:spcPts val="3200"/>
                        </a:lnSpc>
                        <a:defRPr b="1" sz="2700">
                          <a:latin typeface="Times New Roman"/>
                          <a:ea typeface="Times New Roman"/>
                          <a:cs typeface="Times New Roman"/>
                          <a:sym typeface="Times New Roman"/>
                        </a:defRPr>
                      </a:pPr>
                      <a:r>
                        <a:t>ADVANTAGES</a:t>
                      </a:r>
                      <a:endParaRPr sz="1100"/>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just">
                        <a:lnSpc>
                          <a:spcPts val="3200"/>
                        </a:lnSpc>
                        <a:defRPr b="1" sz="2700">
                          <a:latin typeface="Times New Roman"/>
                          <a:ea typeface="Times New Roman"/>
                          <a:cs typeface="Times New Roman"/>
                          <a:sym typeface="Times New Roman"/>
                        </a:defRPr>
                      </a:pPr>
                      <a:r>
                        <a:t>DISADVANTAGES</a:t>
                      </a:r>
                      <a:endParaRPr sz="1100"/>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r>
              <a:tr h="2211923">
                <a:tc>
                  <a:txBody>
                    <a:bodyPr/>
                    <a:lstStyle/>
                    <a:p>
                      <a:pPr algn="just">
                        <a:lnSpc>
                          <a:spcPts val="3200"/>
                        </a:lnSpc>
                        <a:defRPr sz="1800"/>
                      </a:pPr>
                      <a:r>
                        <a:rPr b="1" sz="2700">
                          <a:latin typeface="Times New Roman"/>
                          <a:ea typeface="Times New Roman"/>
                          <a:cs typeface="Times New Roman"/>
                          <a:sym typeface="Times New Roman"/>
                        </a:rPr>
                        <a:t>5</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Mnih, V., Heess, N., Graves, A., &amp; Kavukcuoglu, K. - Recurrent Models of Visual Attention (2014)</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Arial"/>
                          <a:ea typeface="Arial"/>
                          <a:cs typeface="Arial"/>
                          <a:sym typeface="Arial"/>
                        </a:rPr>
                        <a:t>Introduces attention mechanisms in deep learning models.</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Improves focus in safety management and gesture recognition modules.</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Computationally demanding, may require hardware optimization.</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r>
              <a:tr h="2315628">
                <a:tc>
                  <a:txBody>
                    <a:bodyPr/>
                    <a:lstStyle/>
                    <a:p>
                      <a:pPr algn="just">
                        <a:lnSpc>
                          <a:spcPts val="3200"/>
                        </a:lnSpc>
                        <a:defRPr sz="1800"/>
                      </a:pPr>
                      <a:r>
                        <a:rPr b="1" sz="2700">
                          <a:latin typeface="Times New Roman"/>
                          <a:ea typeface="Times New Roman"/>
                          <a:cs typeface="Times New Roman"/>
                          <a:sym typeface="Times New Roman"/>
                        </a:rPr>
                        <a:t>6</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Times New Roman"/>
                          <a:ea typeface="Times New Roman"/>
                          <a:cs typeface="Times New Roman"/>
                          <a:sym typeface="Times New Roman"/>
                        </a:rPr>
                        <a:t>He, K., Zhang, X., Ren, S., &amp; Sun, J. - Deep Residual Learning for Image Recognition (2016)</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Arial"/>
                          <a:ea typeface="Arial"/>
                          <a:cs typeface="Arial"/>
                          <a:sym typeface="Arial"/>
                        </a:rPr>
                        <a:t>Proposes ResNet for deep neural networks, improving image classification tasks.</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Times New Roman"/>
                          <a:ea typeface="Times New Roman"/>
                          <a:cs typeface="Times New Roman"/>
                          <a:sym typeface="Times New Roman"/>
                        </a:rPr>
                        <a:t>Effective for crack detection and material recognition with high accuracy.</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Times New Roman"/>
                          <a:ea typeface="Times New Roman"/>
                          <a:cs typeface="Times New Roman"/>
                          <a:sym typeface="Times New Roman"/>
                        </a:rPr>
                        <a:t>Increased model complexity and training time.</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r>
              <a:tr h="2211923">
                <a:tc>
                  <a:txBody>
                    <a:bodyPr/>
                    <a:lstStyle/>
                    <a:p>
                      <a:pPr algn="just">
                        <a:lnSpc>
                          <a:spcPts val="3200"/>
                        </a:lnSpc>
                        <a:defRPr sz="1800"/>
                      </a:pPr>
                      <a:r>
                        <a:rPr b="1" sz="2700">
                          <a:latin typeface="Times New Roman"/>
                          <a:ea typeface="Times New Roman"/>
                          <a:cs typeface="Times New Roman"/>
                          <a:sym typeface="Times New Roman"/>
                        </a:rPr>
                        <a:t>7</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Cho, K., Merrienboer, B., Gulcehre, C., et al. - Learning Phrase Representations using RNN Encoder-Decoder for Statistical Machine Translation (2014)</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Uses RNNs for sequence-to-sequence learning in NLP.</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Enables the NLP-powered dashboard for query handling.</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just">
                        <a:lnSpc>
                          <a:spcPts val="3200"/>
                        </a:lnSpc>
                        <a:defRPr sz="1800"/>
                      </a:pPr>
                      <a:r>
                        <a:rPr sz="2700">
                          <a:latin typeface="Times New Roman"/>
                          <a:ea typeface="Times New Roman"/>
                          <a:cs typeface="Times New Roman"/>
                          <a:sym typeface="Times New Roman"/>
                        </a:rPr>
                        <a:t>Struggles with long-range dependencies and requires large datasets.</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r>
              <a:tr h="2626787">
                <a:tc>
                  <a:txBody>
                    <a:bodyPr/>
                    <a:lstStyle/>
                    <a:p>
                      <a:pPr algn="just">
                        <a:lnSpc>
                          <a:spcPts val="3200"/>
                        </a:lnSpc>
                        <a:defRPr sz="1800"/>
                      </a:pPr>
                      <a:r>
                        <a:rPr b="1" sz="2700">
                          <a:latin typeface="Times New Roman"/>
                          <a:ea typeface="Times New Roman"/>
                          <a:cs typeface="Times New Roman"/>
                          <a:sym typeface="Times New Roman"/>
                        </a:rPr>
                        <a:t>8</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Arial"/>
                          <a:ea typeface="Arial"/>
                          <a:cs typeface="Arial"/>
                          <a:sym typeface="Arial"/>
                        </a:rPr>
                        <a:t>Chollet, F. - Xception: Deep Learning with Depthwise Separable Convolutions (2017)</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Times New Roman"/>
                          <a:ea typeface="Times New Roman"/>
                          <a:cs typeface="Times New Roman"/>
                          <a:sym typeface="Times New Roman"/>
                        </a:rPr>
                        <a:t>Introduces Xception networks for efficient image processing.</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Times New Roman"/>
                          <a:ea typeface="Times New Roman"/>
                          <a:cs typeface="Times New Roman"/>
                          <a:sym typeface="Times New Roman"/>
                        </a:rPr>
                        <a:t>Reduces computational cost while maintaining accuracy in surveillance tasks.</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just">
                        <a:lnSpc>
                          <a:spcPts val="3200"/>
                        </a:lnSpc>
                        <a:defRPr sz="1800"/>
                      </a:pPr>
                      <a:r>
                        <a:rPr sz="2700">
                          <a:latin typeface="Arial"/>
                          <a:ea typeface="Arial"/>
                          <a:cs typeface="Arial"/>
                          <a:sym typeface="Arial"/>
                        </a:rPr>
                        <a:t>Requires significant training data for best performance.</a:t>
                      </a:r>
                    </a:p>
                  </a:txBody>
                  <a:tcPr marL="85725" marR="85725" marT="85725" marB="85725"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1332"/>
        </a:solidFill>
      </p:bgPr>
    </p:bg>
    <p:spTree>
      <p:nvGrpSpPr>
        <p:cNvPr id="1" name=""/>
        <p:cNvGrpSpPr/>
        <p:nvPr/>
      </p:nvGrpSpPr>
      <p:grpSpPr>
        <a:xfrm>
          <a:off x="0" y="0"/>
          <a:ext cx="0" cy="0"/>
          <a:chOff x="0" y="0"/>
          <a:chExt cx="0" cy="0"/>
        </a:xfrm>
      </p:grpSpPr>
      <p:graphicFrame>
        <p:nvGraphicFramePr>
          <p:cNvPr id="178" name="Table 2"/>
          <p:cNvGraphicFramePr/>
          <p:nvPr/>
        </p:nvGraphicFramePr>
        <p:xfrm>
          <a:off x="0" y="-190500"/>
          <a:ext cx="18497550" cy="1047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30532"/>
                <a:gridCol w="6061696"/>
                <a:gridCol w="3768453"/>
                <a:gridCol w="3993736"/>
                <a:gridCol w="3543132"/>
              </a:tblGrid>
              <a:tr h="1490390">
                <a:tc>
                  <a:txBody>
                    <a:bodyPr/>
                    <a:lstStyle/>
                    <a:p>
                      <a:pPr algn="l">
                        <a:lnSpc>
                          <a:spcPts val="3200"/>
                        </a:lnSpc>
                        <a:defRPr sz="1800"/>
                      </a:pPr>
                      <a:r>
                        <a:rPr b="1" sz="2700">
                          <a:latin typeface="Times New Roman"/>
                          <a:ea typeface="Times New Roman"/>
                          <a:cs typeface="Times New Roman"/>
                          <a:sym typeface="Times New Roman"/>
                        </a:rPr>
                        <a:t>SNO</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sz="1800"/>
                      </a:pPr>
                      <a:r>
                        <a:rPr b="1" sz="2700">
                          <a:latin typeface="Times New Roman"/>
                          <a:ea typeface="Times New Roman"/>
                          <a:cs typeface="Times New Roman"/>
                          <a:sym typeface="Times New Roman"/>
                        </a:rPr>
                        <a:t>AUTHOR,TITLE &amp; YEAR</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sz="1800"/>
                      </a:pPr>
                      <a:r>
                        <a:rPr b="1" sz="2700">
                          <a:latin typeface="Times New Roman"/>
                          <a:ea typeface="Times New Roman"/>
                          <a:cs typeface="Times New Roman"/>
                          <a:sym typeface="Times New Roman"/>
                        </a:rPr>
                        <a:t>METHODOLOGY</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sz="1800"/>
                      </a:pPr>
                      <a:r>
                        <a:rPr b="1" sz="2700">
                          <a:latin typeface="Times New Roman"/>
                          <a:ea typeface="Times New Roman"/>
                          <a:cs typeface="Times New Roman"/>
                          <a:sym typeface="Times New Roman"/>
                        </a:rPr>
                        <a:t>ADVANTAGES</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c>
                  <a:txBody>
                    <a:bodyPr/>
                    <a:lstStyle/>
                    <a:p>
                      <a:pPr algn="l">
                        <a:lnSpc>
                          <a:spcPts val="3200"/>
                        </a:lnSpc>
                        <a:defRPr sz="1800"/>
                      </a:pPr>
                      <a:r>
                        <a:rPr b="1" sz="2700">
                          <a:latin typeface="Times New Roman"/>
                          <a:ea typeface="Times New Roman"/>
                          <a:cs typeface="Times New Roman"/>
                          <a:sym typeface="Times New Roman"/>
                        </a:rPr>
                        <a:t>DISADVANTAGES</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5FCBEF"/>
                    </a:solidFill>
                  </a:tcPr>
                </a:tc>
              </a:tr>
              <a:tr h="4017088">
                <a:tc>
                  <a:txBody>
                    <a:bodyPr/>
                    <a:lstStyle/>
                    <a:p>
                      <a:pPr algn="l">
                        <a:lnSpc>
                          <a:spcPts val="3200"/>
                        </a:lnSpc>
                        <a:defRPr sz="1800"/>
                      </a:pPr>
                      <a:r>
                        <a:rPr b="1" sz="2700">
                          <a:latin typeface="Times New Roman"/>
                          <a:ea typeface="Times New Roman"/>
                          <a:cs typeface="Times New Roman"/>
                          <a:sym typeface="Times New Roman"/>
                        </a:rPr>
                        <a:t>9</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Szeliski, R. - Computer Vision: Algorithms and Applications (2010)</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Provides an in-depth understanding of computer vision techniques.</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Times New Roman"/>
                          <a:ea typeface="Times New Roman"/>
                          <a:cs typeface="Times New Roman"/>
                          <a:sym typeface="Times New Roman"/>
                        </a:rPr>
                        <a:t>Useful for worker tracking, crack detection, and material classification.</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c>
                  <a:txBody>
                    <a:bodyPr/>
                    <a:lstStyle/>
                    <a:p>
                      <a:pPr algn="l">
                        <a:lnSpc>
                          <a:spcPts val="3200"/>
                        </a:lnSpc>
                        <a:defRPr sz="1800"/>
                      </a:pPr>
                      <a:r>
                        <a:rPr sz="2700">
                          <a:latin typeface="Arial"/>
                          <a:ea typeface="Arial"/>
                          <a:cs typeface="Arial"/>
                          <a:sym typeface="Arial"/>
                        </a:rPr>
                        <a:t>Some methods are outdated due to advancements in deep learning.</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D1ECF9"/>
                    </a:solidFill>
                  </a:tcPr>
                </a:tc>
              </a:tr>
              <a:tr h="4970021">
                <a:tc>
                  <a:txBody>
                    <a:bodyPr/>
                    <a:lstStyle/>
                    <a:p>
                      <a:pPr algn="l">
                        <a:lnSpc>
                          <a:spcPts val="3200"/>
                        </a:lnSpc>
                        <a:defRPr sz="1800"/>
                      </a:pPr>
                      <a:r>
                        <a:rPr b="1" sz="2700">
                          <a:latin typeface="Times New Roman"/>
                          <a:ea typeface="Times New Roman"/>
                          <a:cs typeface="Times New Roman"/>
                          <a:sym typeface="Times New Roman"/>
                        </a:rPr>
                        <a:t>10</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Ge, Z., Liu, S., Wang, F., Li, Z., &amp; Sun, J. - YOLOX: Exceeding YOLO Series in 2021 (2021)</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Enhances YOLO object detection models for better performance.</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Improves accuracy and speed in real-time monitoring.</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c>
                  <a:txBody>
                    <a:bodyPr/>
                    <a:lstStyle/>
                    <a:p>
                      <a:pPr algn="l">
                        <a:lnSpc>
                          <a:spcPts val="3200"/>
                        </a:lnSpc>
                        <a:defRPr sz="1800"/>
                      </a:pPr>
                      <a:r>
                        <a:rPr sz="2700">
                          <a:latin typeface="Times New Roman"/>
                          <a:ea typeface="Times New Roman"/>
                          <a:cs typeface="Times New Roman"/>
                          <a:sym typeface="Times New Roman"/>
                        </a:rPr>
                        <a:t>Requires optimized implementation for real-time applications.</a:t>
                      </a:r>
                    </a:p>
                  </a:txBody>
                  <a:tcPr marL="91450" marR="91450" marT="91450" marB="91450" anchor="ctr" anchorCtr="0" horzOverflow="overflow">
                    <a:lnL w="4762">
                      <a:solidFill>
                        <a:srgbClr val="000000"/>
                      </a:solidFill>
                    </a:lnL>
                    <a:lnR w="4762">
                      <a:solidFill>
                        <a:srgbClr val="000000"/>
                      </a:solidFill>
                    </a:lnR>
                    <a:lnT w="4762">
                      <a:solidFill>
                        <a:srgbClr val="000000"/>
                      </a:solidFill>
                    </a:lnT>
                    <a:lnB w="4762">
                      <a:solidFill>
                        <a:srgbClr val="000000"/>
                      </a:solidFill>
                    </a:lnB>
                    <a:solidFill>
                      <a:srgbClr val="E9F6FC"/>
                    </a:solidFill>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